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4" r:id="rId2"/>
    <p:sldId id="257" r:id="rId3"/>
    <p:sldId id="299" r:id="rId4"/>
    <p:sldId id="300" r:id="rId5"/>
    <p:sldId id="301" r:id="rId6"/>
    <p:sldId id="305" r:id="rId7"/>
    <p:sldId id="304" r:id="rId8"/>
    <p:sldId id="303" r:id="rId9"/>
    <p:sldId id="302" r:id="rId10"/>
    <p:sldId id="307" r:id="rId11"/>
    <p:sldId id="306" r:id="rId12"/>
    <p:sldId id="308" r:id="rId13"/>
    <p:sldId id="285" r:id="rId14"/>
    <p:sldId id="295" r:id="rId15"/>
    <p:sldId id="264" r:id="rId16"/>
    <p:sldId id="296" r:id="rId17"/>
    <p:sldId id="297" r:id="rId18"/>
    <p:sldId id="298" r:id="rId19"/>
    <p:sldId id="309" r:id="rId20"/>
    <p:sldId id="310" r:id="rId21"/>
    <p:sldId id="311" r:id="rId22"/>
    <p:sldId id="272" r:id="rId23"/>
    <p:sldId id="287" r:id="rId24"/>
    <p:sldId id="312" r:id="rId25"/>
    <p:sldId id="274" r:id="rId26"/>
    <p:sldId id="318" r:id="rId27"/>
    <p:sldId id="275" r:id="rId28"/>
    <p:sldId id="281" r:id="rId29"/>
    <p:sldId id="313" r:id="rId30"/>
    <p:sldId id="314" r:id="rId31"/>
    <p:sldId id="315" r:id="rId32"/>
    <p:sldId id="291" r:id="rId33"/>
    <p:sldId id="316" r:id="rId3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clrMru>
    <a:srgbClr val="FFCCFF"/>
    <a:srgbClr val="FFFF00"/>
    <a:srgbClr val="00FFFF"/>
    <a:srgbClr val="FFFF66"/>
    <a:srgbClr val="FF0000"/>
    <a:srgbClr val="009900"/>
    <a:srgbClr val="FFFF99"/>
    <a:srgbClr val="006600"/>
    <a:srgbClr val="003300"/>
    <a:srgbClr val="99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823" autoAdjust="0"/>
    <p:restoredTop sz="94660"/>
  </p:normalViewPr>
  <p:slideViewPr>
    <p:cSldViewPr>
      <p:cViewPr varScale="1">
        <p:scale>
          <a:sx n="50" d="100"/>
          <a:sy n="50" d="100"/>
        </p:scale>
        <p:origin x="-105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400941-90C3-4D7A-A9A7-00C70856C4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46E57A-C03D-4578-8FCA-D1812C6E15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9A138D-598C-48BB-B2E4-A921CB3C52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B2153-7BE6-4C47-8771-11FB7017CD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C7B165-C00C-43FC-B1A6-D9FE054649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2744C4-406C-42A5-919A-A5FA1C58E0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B14173-82BC-42A3-9725-2B9E3E9F69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BD67C4-4392-495E-8254-468892DD82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1041C2-C074-46F4-AF4A-313C8AB264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E94D39-3381-4642-AC9E-B73735F78F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AFF9D0-1F1A-444C-B0AA-57DB87311B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06FCC8-31A5-462D-9A68-A823CAE3ED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fld id="{D35D3B5B-41EF-43AC-BAF5-189BF26673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pochtimes.ru/images/stories/03/china/115_u91_260205.jpg" TargetMode="Externa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Vita\Desktop\&#1057;&#1085;&#1110;&#1076;-&#1087;&#1086;&#1074;&#1080;&#1085;&#1077;&#1085;%20&#1079;&#1085;&#1072;&#1090;&#1080;%20&#1082;&#1086;&#1078;&#1085;&#1080;&#1081;.mp4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hyperlink" Target="http://www.google.ru/imgres?imgurl=http://hitfm.ua/ready/images/fckeditor/01(1).jpg&amp;imgrefurl=http://hitfm.ua/happy/song/2/88/&amp;h=399&amp;w=300&amp;sz=20&amp;tbnid=lGRRQ-RE1pX29M::&amp;tbnh=124&amp;tbnw=93&amp;prev=/images?q=%D0%A4%D0%BE%D1%82%D0%BE+%D0%95%D0%BB%D1%82%D0%BE%D0%BD+%D0%94%D0%B6%D0%BE%D0%BD&amp;hl=ru&amp;usg=__3EZQDTxfhAUWZ1OrgeGDxbG8ymU=&amp;sa=X&amp;oi=image_result&amp;resnum=4&amp;ct=image&amp;cd=1" TargetMode="External"/><Relationship Id="rId4" Type="http://schemas.openxmlformats.org/officeDocument/2006/relationships/image" Target="../media/image39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99FF33"/>
            </a:gs>
            <a:gs pos="100000">
              <a:srgbClr val="FFFF6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62000" y="1600200"/>
            <a:ext cx="8001000" cy="3048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uk-UA" sz="4000" b="1" smtClean="0">
                <a:solidFill>
                  <a:srgbClr val="003300"/>
                </a:solidFill>
              </a:rPr>
              <a:t>Презентація</a:t>
            </a:r>
          </a:p>
          <a:p>
            <a:pPr eaLnBrk="1" hangingPunct="1">
              <a:lnSpc>
                <a:spcPct val="90000"/>
              </a:lnSpc>
            </a:pPr>
            <a:r>
              <a:rPr lang="uk-UA" sz="2000" smtClean="0">
                <a:solidFill>
                  <a:srgbClr val="003300"/>
                </a:solidFill>
              </a:rPr>
              <a:t>на тему:</a:t>
            </a:r>
          </a:p>
          <a:p>
            <a:pPr eaLnBrk="1" hangingPunct="1">
              <a:lnSpc>
                <a:spcPct val="90000"/>
              </a:lnSpc>
            </a:pPr>
            <a:r>
              <a:rPr lang="uk-UA" sz="5400" b="1" smtClean="0">
                <a:solidFill>
                  <a:srgbClr val="003300"/>
                </a:solidFill>
              </a:rPr>
              <a:t>«ВІЛ/СНІД.</a:t>
            </a:r>
          </a:p>
          <a:p>
            <a:pPr eaLnBrk="1" hangingPunct="1">
              <a:lnSpc>
                <a:spcPct val="90000"/>
              </a:lnSpc>
            </a:pPr>
            <a:r>
              <a:rPr lang="uk-UA" sz="5400" b="1" smtClean="0">
                <a:solidFill>
                  <a:srgbClr val="003300"/>
                </a:solidFill>
              </a:rPr>
              <a:t>Ти повинен це знати!»</a:t>
            </a:r>
            <a:r>
              <a:rPr lang="ru-RU" sz="4800" b="1" smtClean="0">
                <a:solidFill>
                  <a:srgbClr val="003300"/>
                </a:solidFill>
              </a:rPr>
              <a:t> </a:t>
            </a:r>
          </a:p>
        </p:txBody>
      </p:sp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990600" y="5105400"/>
            <a:ext cx="7772400" cy="122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uk-UA" sz="2400" i="1">
                <a:solidFill>
                  <a:srgbClr val="006600"/>
                </a:solidFill>
              </a:rPr>
              <a:t>Підготувала:</a:t>
            </a:r>
            <a:br>
              <a:rPr lang="uk-UA" sz="2400" i="1">
                <a:solidFill>
                  <a:srgbClr val="006600"/>
                </a:solidFill>
              </a:rPr>
            </a:br>
            <a:r>
              <a:rPr lang="uk-UA" sz="2400" i="1">
                <a:solidFill>
                  <a:srgbClr val="006600"/>
                </a:solidFill>
              </a:rPr>
              <a:t>вчитель біології</a:t>
            </a:r>
          </a:p>
          <a:p>
            <a:pPr algn="r"/>
            <a:r>
              <a:rPr lang="uk-UA" sz="2400" i="1">
                <a:solidFill>
                  <a:srgbClr val="006600"/>
                </a:solidFill>
              </a:rPr>
              <a:t>Гавкалюк  Віта Іванівна</a:t>
            </a:r>
            <a:endParaRPr lang="ru-RU" sz="2400" i="1">
              <a:solidFill>
                <a:srgbClr val="006600"/>
              </a:solidFill>
            </a:endParaRPr>
          </a:p>
        </p:txBody>
      </p:sp>
      <p:sp>
        <p:nvSpPr>
          <p:cNvPr id="2052" name="Заголовок 5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765175"/>
          </a:xfrm>
        </p:spPr>
        <p:txBody>
          <a:bodyPr/>
          <a:lstStyle/>
          <a:p>
            <a:r>
              <a:rPr lang="uk-UA" sz="2000" b="1" smtClean="0"/>
              <a:t>Ценявська ЗОШ</a:t>
            </a:r>
            <a:endParaRPr lang="ru-RU" sz="2000" b="1" smtClean="0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614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614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 build="p"/>
      <p:bldP spid="6144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676177265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0200" y="322355"/>
            <a:ext cx="6781800" cy="6446121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81400" y="3733800"/>
            <a:ext cx="5029200" cy="28956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FF00"/>
                </a:solidFill>
              </a:rPr>
              <a:t>ВІЛ</a:t>
            </a:r>
            <a:r>
              <a:rPr lang="ru-RU" smtClean="0"/>
              <a:t> – вірус імунодефіциту людини</a:t>
            </a: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381000" y="304800"/>
            <a:ext cx="50292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400" b="1">
                <a:solidFill>
                  <a:srgbClr val="320000"/>
                </a:solidFill>
              </a:rPr>
              <a:t>СНІД</a:t>
            </a:r>
            <a:r>
              <a:rPr lang="ru-RU" sz="4400">
                <a:solidFill>
                  <a:schemeClr val="tx2"/>
                </a:solidFill>
              </a:rPr>
              <a:t> – </a:t>
            </a:r>
            <a:r>
              <a:rPr lang="ru-RU" sz="4400">
                <a:solidFill>
                  <a:srgbClr val="FFFF00"/>
                </a:solidFill>
              </a:rPr>
              <a:t>синдром набутого імунодефіциту</a:t>
            </a:r>
            <a:r>
              <a:rPr lang="ru-RU" sz="440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4105" name="WordArt 9"/>
          <p:cNvSpPr>
            <a:spLocks noChangeArrowheads="1" noChangeShapeType="1" noTextEdit="1"/>
          </p:cNvSpPr>
          <p:nvPr/>
        </p:nvSpPr>
        <p:spPr bwMode="auto">
          <a:xfrm>
            <a:off x="1066800" y="4267200"/>
            <a:ext cx="1163638" cy="178593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/>
                <a:cs typeface="Arial"/>
              </a:rPr>
              <a:t>?</a:t>
            </a:r>
          </a:p>
        </p:txBody>
      </p:sp>
      <p:sp>
        <p:nvSpPr>
          <p:cNvPr id="4106" name="WordArt 10"/>
          <p:cNvSpPr>
            <a:spLocks noChangeArrowheads="1" noChangeShapeType="1" noTextEdit="1"/>
          </p:cNvSpPr>
          <p:nvPr/>
        </p:nvSpPr>
        <p:spPr bwMode="auto">
          <a:xfrm>
            <a:off x="6934200" y="609600"/>
            <a:ext cx="1163638" cy="178593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/>
                <a:cs typeface="Arial"/>
              </a:rPr>
              <a:t>?</a:t>
            </a:r>
          </a:p>
        </p:txBody>
      </p:sp>
      <p:sp>
        <p:nvSpPr>
          <p:cNvPr id="4107" name="WordArt 11"/>
          <p:cNvSpPr>
            <a:spLocks noChangeArrowheads="1" noChangeShapeType="1" noTextEdit="1"/>
          </p:cNvSpPr>
          <p:nvPr/>
        </p:nvSpPr>
        <p:spPr bwMode="auto">
          <a:xfrm>
            <a:off x="838200" y="4343400"/>
            <a:ext cx="1849438" cy="178593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/>
                <a:cs typeface="Arial"/>
              </a:rPr>
              <a:t>ВІЛ</a:t>
            </a:r>
          </a:p>
        </p:txBody>
      </p:sp>
      <p:sp>
        <p:nvSpPr>
          <p:cNvPr id="4108" name="WordArt 12"/>
          <p:cNvSpPr>
            <a:spLocks noChangeArrowheads="1" noChangeShapeType="1" noTextEdit="1"/>
          </p:cNvSpPr>
          <p:nvPr/>
        </p:nvSpPr>
        <p:spPr bwMode="auto">
          <a:xfrm>
            <a:off x="5791200" y="914400"/>
            <a:ext cx="2819400" cy="209073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/>
                <a:cs typeface="Arial"/>
              </a:rPr>
              <a:t>СНІД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6.11111E-6 8.88889E-6 C 0.06701 0.02686 0.1342 0.05371 0.2276 0.06667 C 0.321 0.07964 0.4769 0.1176 0.56024 0.07825 C 0.64357 0.03889 0.69861 -0.07893 0.7276 -0.17013 C 0.75659 -0.26134 0.75677 -0.3993 0.73437 -0.46898 C 0.71197 -0.53865 0.65538 -0.56504 0.59305 -0.58842 C 0.53072 -0.6118 0.45503 -0.61666 0.36024 -0.60902 C 0.26545 -0.60138 0.08645 -0.55925 0.02413 -0.54236 C -0.0382 -0.52546 -0.02605 -0.51666 -0.01389 -0.50786 " pathEditMode="relative" ptsTypes="aaaaaaaaA">
                                      <p:cBhvr>
                                        <p:cTn id="19" dur="5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8.33333E-7 8.67362E-19 C -0.03072 -0.03032 -0.06145 -0.06042 -0.16216 -0.05741 C -0.2625 -0.0544 -0.50712 -0.03958 -0.60348 0.01852 C -0.69983 0.07662 -0.725 0.20301 -0.73959 0.2919 C -0.75417 0.38079 -0.75487 0.49445 -0.69132 0.55185 C -0.62778 0.60926 -0.4573 0.62523 -0.35868 0.63681 C -0.26025 0.64838 -0.16389 0.63843 -0.1 0.62083 C -0.03629 0.60324 0.00122 0.55208 0.02414 0.53102 C 0.04705 0.50996 0.04254 0.50208 0.03803 0.49421 " pathEditMode="relative" ptsTypes="aaaaaaaaA">
                                      <p:cBhvr>
                                        <p:cTn id="21" dur="5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0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1" dur="2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20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100" grpId="0"/>
      <p:bldP spid="4105" grpId="0" animBg="1"/>
      <p:bldP spid="4105" grpId="1" animBg="1"/>
      <p:bldP spid="4105" grpId="2" animBg="1"/>
      <p:bldP spid="4106" grpId="0" animBg="1"/>
      <p:bldP spid="4106" grpId="1" animBg="1"/>
      <p:bldP spid="4106" grpId="2" animBg="1"/>
      <p:bldP spid="4107" grpId="0" animBg="1"/>
      <p:bldP spid="4107" grpId="1" animBg="1"/>
      <p:bldP spid="4107" grpId="2" animBg="1"/>
      <p:bldP spid="4108" grpId="0" animBg="1"/>
      <p:bldP spid="4108" grpId="1" animBg="1"/>
      <p:bldP spid="4108" grpId="2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angel198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0" y="914400"/>
            <a:ext cx="6299200" cy="47244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FFCC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uk-UA" sz="4000" b="1" smtClean="0">
                <a:solidFill>
                  <a:srgbClr val="990000"/>
                </a:solidFill>
              </a:rPr>
              <a:t>Що означає Червона стрічка?</a:t>
            </a:r>
            <a:endParaRPr lang="ru-RU" sz="4000" b="1" smtClean="0">
              <a:solidFill>
                <a:srgbClr val="990000"/>
              </a:solidFill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43400" y="1600200"/>
            <a:ext cx="4495800" cy="45259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3600" smtClean="0">
                <a:solidFill>
                  <a:srgbClr val="990000"/>
                </a:solidFill>
              </a:rPr>
              <a:t>Цей символ антиСНІДівського руху створив художник Франк Мур у квітні 1991 року (він помер від СНІДу через 3 роки).</a:t>
            </a:r>
          </a:p>
        </p:txBody>
      </p:sp>
      <p:pic>
        <p:nvPicPr>
          <p:cNvPr id="41989" name="Picture 5" descr="AIDS_ribb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447800"/>
            <a:ext cx="3897313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419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30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  <p:bldP spid="4198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фото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743200"/>
            <a:ext cx="6348132" cy="3924300"/>
          </a:xfrm>
        </p:spPr>
      </p:pic>
      <p:sp>
        <p:nvSpPr>
          <p:cNvPr id="4" name="Прямоугольник 3"/>
          <p:cNvSpPr/>
          <p:nvPr/>
        </p:nvSpPr>
        <p:spPr>
          <a:xfrm>
            <a:off x="1066800" y="304800"/>
            <a:ext cx="6553200" cy="276998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isometricOffAxis2Lef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uk-UA" sz="4000" b="1" spc="150" dirty="0" smtClean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Хронологія захворюваності на СНІД</a:t>
            </a:r>
            <a:endParaRPr lang="ru-RU" sz="4000" b="1" cap="none" spc="150" dirty="0" smtClean="0">
              <a:ln w="11430"/>
              <a:solidFill>
                <a:srgbClr val="FF0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 algn="ctr"/>
            <a:endParaRPr lang="ru-RU" sz="54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tx1"/>
            </a:gs>
            <a:gs pos="50000">
              <a:srgbClr val="CC0000"/>
            </a:gs>
            <a:gs pos="100000">
              <a:schemeClr val="tx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4" name="Picture 8" descr="39_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371600"/>
            <a:ext cx="2217738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90800" y="381000"/>
            <a:ext cx="6324600" cy="2971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uk-UA" sz="2400" dirty="0" smtClean="0">
                <a:solidFill>
                  <a:schemeClr val="bg1"/>
                </a:solidFill>
              </a:rPr>
              <a:t>1981 — в США виявлено велику кількість випадків саркоми </a:t>
            </a:r>
            <a:r>
              <a:rPr lang="uk-UA" sz="2400" dirty="0" err="1" smtClean="0">
                <a:solidFill>
                  <a:schemeClr val="bg1"/>
                </a:solidFill>
              </a:rPr>
              <a:t>Капоші</a:t>
            </a:r>
            <a:r>
              <a:rPr lang="uk-UA" sz="2400" dirty="0" smtClean="0">
                <a:solidFill>
                  <a:schemeClr val="bg1"/>
                </a:solidFill>
              </a:rPr>
              <a:t> (рідкісний вид раку шкіри) у молодих чоловіків-геїв. В тому році від цього захворювання загинуло 128 молодих людей в США. Американським лікарем Майклом </a:t>
            </a:r>
            <a:r>
              <a:rPr lang="uk-UA" sz="2400" dirty="0" err="1" smtClean="0">
                <a:solidFill>
                  <a:schemeClr val="bg1"/>
                </a:solidFill>
              </a:rPr>
              <a:t>Готтлібом</a:t>
            </a:r>
            <a:r>
              <a:rPr lang="uk-UA" sz="2400" dirty="0" smtClean="0">
                <a:solidFill>
                  <a:schemeClr val="bg1"/>
                </a:solidFill>
              </a:rPr>
              <a:t> введено термін «СНІД».</a:t>
            </a:r>
            <a:endParaRPr lang="ru-RU" sz="2400" dirty="0" smtClean="0">
              <a:solidFill>
                <a:schemeClr val="bg1"/>
              </a:solidFill>
            </a:endParaRPr>
          </a:p>
        </p:txBody>
      </p:sp>
      <p:sp>
        <p:nvSpPr>
          <p:cNvPr id="14341" name="WordArt 5"/>
          <p:cNvSpPr>
            <a:spLocks noChangeArrowheads="1" noChangeShapeType="1" noTextEdit="1"/>
          </p:cNvSpPr>
          <p:nvPr/>
        </p:nvSpPr>
        <p:spPr bwMode="auto">
          <a:xfrm>
            <a:off x="1600200" y="3276600"/>
            <a:ext cx="5791200" cy="11430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ru-RU" sz="3600" kern="10" dirty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/>
                <a:cs typeface="Arial"/>
              </a:rPr>
              <a:t>1981 </a:t>
            </a:r>
            <a:r>
              <a:rPr lang="ru-RU" sz="3600" kern="10" dirty="0" err="1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/>
                <a:cs typeface="Arial"/>
              </a:rPr>
              <a:t>рік</a:t>
            </a:r>
            <a:r>
              <a:rPr lang="ru-RU" sz="3600" kern="10" dirty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/>
                <a:cs typeface="Arial"/>
              </a:rPr>
              <a:t>…</a:t>
            </a:r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5334000"/>
            <a:ext cx="6781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1982 — уперше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відслідковано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зв'язок СНІД з переливанням крові.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1982 — уперше відслідковано зв'язок СНІД з переливанням крові.</a:t>
            </a: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31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20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/>
      <p:bldP spid="14341" grpId="0" animBg="1"/>
      <p:bldP spid="14341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0" y="533400"/>
            <a:ext cx="434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457200" y="0"/>
            <a:ext cx="64008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1983 — Люк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Монтан’є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з інституту Пастера у Франції відкрив та ідентифікував вірус імунодефіциту людини, як вірус, що призводить до СНІД. У США за цей рік померло від СНІД півтори тисячі людей.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9" descr="39_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29400" y="304800"/>
            <a:ext cx="2192338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295400" y="38100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0" y="2133600"/>
            <a:ext cx="65532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1985 — в США розроблено перший тест на наявність антитіл до ВІЛ, що дало змогу перевіряти донорську кров на наявність ВІЛ. Також були встановлені шляхи інфікування вірусом СНІД.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3400" y="4180344"/>
            <a:ext cx="624840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chemeClr val="bg1"/>
                </a:solidFill>
              </a:rPr>
              <a:t>1987</a:t>
            </a:r>
            <a:r>
              <a:rPr lang="uk-UA" sz="2000" dirty="0" smtClean="0">
                <a:solidFill>
                  <a:schemeClr val="bg1"/>
                </a:solidFill>
              </a:rPr>
              <a:t> — на сесії Генеральної Асамблеї ООН Всесвітньою Організацією Охорони Здоров'я (ВООЗ) прийнято глобальну стратегію боротьби зі </a:t>
            </a:r>
            <a:r>
              <a:rPr lang="uk-UA" sz="2000" dirty="0" err="1" smtClean="0">
                <a:solidFill>
                  <a:schemeClr val="bg1"/>
                </a:solidFill>
              </a:rPr>
              <a:t>СНІДом</a:t>
            </a:r>
            <a:r>
              <a:rPr lang="uk-UA" sz="2000" dirty="0" smtClean="0">
                <a:solidFill>
                  <a:schemeClr val="bg1"/>
                </a:solidFill>
              </a:rPr>
              <a:t>. В Україні зареєстровані перші 6 випадків ВІЛ-інфікування серед громадян країни та 75 випадків серед іноземців.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8229600" cy="1143000"/>
          </a:xfrm>
        </p:spPr>
        <p:txBody>
          <a:bodyPr/>
          <a:lstStyle/>
          <a:p>
            <a:r>
              <a:rPr lang="uk-UA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1988 — 1 грудня оголошено Всесвітнім Днем Боротьби зі </a:t>
            </a:r>
            <a:r>
              <a:rPr lang="uk-UA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СНІДом</a:t>
            </a:r>
            <a:r>
              <a:rPr lang="uk-UA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. Зареєстровано першу смерть від </a:t>
            </a:r>
            <a:r>
              <a:rPr lang="uk-UA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СНІДу</a:t>
            </a:r>
            <a:r>
              <a:rPr lang="uk-UA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в Україні</a:t>
            </a:r>
            <a:r>
              <a:rPr lang="uk-UA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uk-UA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228600" y="1905001"/>
            <a:ext cx="61722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1" i="0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1991 — в Україні прийнято перший Закон «Про запобігання захворюванню на СНІД та соціальний захист населення». Цього року Франком Муром створено символ всесвітнього </a:t>
            </a:r>
            <a:r>
              <a:rPr kumimoji="0" lang="uk-UA" sz="2800" b="1" i="0" u="none" strike="noStrike" cap="all" normalizeH="0" baseline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антиСНІДівського</a:t>
            </a:r>
            <a:r>
              <a:rPr kumimoji="0" lang="uk-UA" sz="2800" b="1" i="0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руху у вигляді червоної стрічки.</a:t>
            </a:r>
            <a:endParaRPr kumimoji="0" lang="uk-UA" sz="2800" b="1" i="0" u="none" strike="noStrike" cap="all" normalizeH="0" baseline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AIDS_ribb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68233" y="2590800"/>
            <a:ext cx="2675767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0" y="0"/>
            <a:ext cx="83058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1995 — в Україні поширення ВІЛ-інфекції</a:t>
            </a:r>
            <a:r>
              <a:rPr kumimoji="0" lang="uk-UA" sz="28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СНІД набуло епідемічного характеру, зареєстровано 1490 випадків інфікування за рік.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2057400" y="1676400"/>
            <a:ext cx="67818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2001 — Вперше проведено спеціальну сесію ООН з проблем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СНІДу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. 2002 — помер від СНІД Франк Мур, який створив червону стрічку — символ боротьби зі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СНІДом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000" y="3733800"/>
            <a:ext cx="77724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chemeClr val="bg1"/>
                </a:solidFill>
              </a:rPr>
              <a:t>З 1987 р. по березень 2005 р. в Україні офіційно зареєстровано </a:t>
            </a:r>
            <a:r>
              <a:rPr lang="uk-UA" sz="3600" dirty="0" smtClean="0"/>
              <a:t>768750</a:t>
            </a:r>
            <a:r>
              <a:rPr lang="uk-UA" sz="2400" dirty="0" smtClean="0">
                <a:solidFill>
                  <a:schemeClr val="bg1"/>
                </a:solidFill>
              </a:rPr>
              <a:t> осіб ВІЛ-інфікованих громадян України та 314 іноземців. Сьогодні за добу у світі чотириста тисяч чоловік заражується цією хворобою. 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676400"/>
            <a:ext cx="6172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Станом на 01.01.2014р. Під диспансерним наглядом в закладах охорони здоров</a:t>
            </a:r>
            <a:r>
              <a:rPr lang="el-GR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ʹ</a:t>
            </a:r>
            <a:r>
              <a:rPr lang="uk-UA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 України перебуває </a:t>
            </a:r>
            <a:r>
              <a:rPr lang="uk-UA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139 573  ВІЛ інфікованих осіб, з них 29 005 осіб з діагнозом СНІД.</a:t>
            </a:r>
          </a:p>
          <a:p>
            <a:r>
              <a:rPr lang="uk-UA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 весь період епідеміологічного спостереження  від захворювань , зумовлених </a:t>
            </a:r>
            <a:r>
              <a:rPr lang="uk-UA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СНІДом</a:t>
            </a:r>
            <a:r>
              <a:rPr lang="uk-UA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померло  32 055 людей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снід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0" y="4724400"/>
            <a:ext cx="2133600" cy="1830681"/>
          </a:xfrm>
          <a:prstGeom prst="rect">
            <a:avLst/>
          </a:prstGeom>
        </p:spPr>
      </p:pic>
      <p:pic>
        <p:nvPicPr>
          <p:cNvPr id="4" name="Рисунок 3" descr="снід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0400" y="0"/>
            <a:ext cx="1905000" cy="1634537"/>
          </a:xfrm>
          <a:prstGeom prst="rect">
            <a:avLst/>
          </a:prstGeom>
        </p:spPr>
      </p:pic>
      <p:pic>
        <p:nvPicPr>
          <p:cNvPr id="5" name="Рисунок 4" descr="снід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3200" y="2362200"/>
            <a:ext cx="2133600" cy="1830681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6" descr="1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286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7"/>
          <p:cNvSpPr>
            <a:spLocks noChangeArrowheads="1"/>
          </p:cNvSpPr>
          <p:nvPr/>
        </p:nvSpPr>
        <p:spPr bwMode="auto">
          <a:xfrm>
            <a:off x="838200" y="1676400"/>
            <a:ext cx="228600" cy="5181600"/>
          </a:xfrm>
          <a:prstGeom prst="rect">
            <a:avLst/>
          </a:prstGeom>
          <a:solidFill>
            <a:srgbClr val="FF292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3076" name="Picture 9" descr="1204111798_booklet_new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76400" y="1714500"/>
            <a:ext cx="6629400" cy="464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8229600" cy="1143000"/>
          </a:xfrm>
        </p:spPr>
        <p:txBody>
          <a:bodyPr/>
          <a:lstStyle/>
          <a:p>
            <a:pPr eaLnBrk="1" hangingPunct="1"/>
            <a:r>
              <a:rPr lang="ru-RU" sz="4000" b="1" dirty="0" smtClean="0"/>
              <a:t>1 </a:t>
            </a:r>
            <a:r>
              <a:rPr lang="ru-RU" sz="4000" b="1" dirty="0" err="1" smtClean="0"/>
              <a:t>грудня</a:t>
            </a:r>
            <a:r>
              <a:rPr lang="ru-RU" sz="4000" b="1" dirty="0" smtClean="0"/>
              <a:t> – </a:t>
            </a:r>
            <a:r>
              <a:rPr lang="ru-RU" sz="4000" b="1" dirty="0" err="1" smtClean="0"/>
              <a:t>Всесвітній</a:t>
            </a:r>
            <a:r>
              <a:rPr lang="ru-RU" sz="4000" b="1" dirty="0" smtClean="0"/>
              <a:t> день </a:t>
            </a:r>
            <a:r>
              <a:rPr lang="ru-RU" sz="4000" b="1" dirty="0" err="1" smtClean="0"/>
              <a:t>боротьби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зі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СНІДом</a:t>
            </a:r>
            <a:endParaRPr lang="ru-RU" sz="4000" b="1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CC0000"/>
                </a:solidFill>
              </a:rPr>
              <a:t>СТАТЕВІ СТОСУНКИ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752600"/>
            <a:ext cx="7848600" cy="1981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dirty="0" smtClean="0">
                <a:solidFill>
                  <a:schemeClr val="bg1"/>
                </a:solidFill>
              </a:rPr>
              <a:t>За </a:t>
            </a:r>
            <a:r>
              <a:rPr lang="ru-RU" dirty="0" err="1" smtClean="0">
                <a:solidFill>
                  <a:schemeClr val="bg1"/>
                </a:solidFill>
              </a:rPr>
              <a:t>останні</a:t>
            </a:r>
            <a:r>
              <a:rPr lang="ru-RU" dirty="0" smtClean="0">
                <a:solidFill>
                  <a:schemeClr val="bg1"/>
                </a:solidFill>
              </a:rPr>
              <a:t> два роки число людей, </a:t>
            </a:r>
            <a:r>
              <a:rPr lang="ru-RU" dirty="0" err="1" smtClean="0">
                <a:solidFill>
                  <a:schemeClr val="bg1"/>
                </a:solidFill>
              </a:rPr>
              <a:t>які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заразилися</a:t>
            </a:r>
            <a:r>
              <a:rPr lang="ru-RU" dirty="0" smtClean="0">
                <a:solidFill>
                  <a:schemeClr val="bg1"/>
                </a:solidFill>
              </a:rPr>
              <a:t> ВІЛ </a:t>
            </a:r>
            <a:r>
              <a:rPr lang="ru-RU" dirty="0" err="1" smtClean="0">
                <a:solidFill>
                  <a:schemeClr val="bg1"/>
                </a:solidFill>
              </a:rPr>
              <a:t>статевим</a:t>
            </a:r>
            <a:r>
              <a:rPr lang="ru-RU" dirty="0" smtClean="0">
                <a:solidFill>
                  <a:schemeClr val="bg1"/>
                </a:solidFill>
              </a:rPr>
              <a:t> шляхом, </a:t>
            </a:r>
            <a:r>
              <a:rPr lang="ru-RU" dirty="0" err="1" smtClean="0">
                <a:solidFill>
                  <a:schemeClr val="bg1"/>
                </a:solidFill>
              </a:rPr>
              <a:t>збільшилось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майже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i="1" dirty="0" smtClean="0">
                <a:solidFill>
                  <a:schemeClr val="bg1"/>
                </a:solidFill>
              </a:rPr>
              <a:t>в два</a:t>
            </a:r>
            <a:r>
              <a:rPr lang="ru-RU" dirty="0" smtClean="0">
                <a:solidFill>
                  <a:schemeClr val="bg1"/>
                </a:solidFill>
              </a:rPr>
              <a:t> рази. </a:t>
            </a:r>
          </a:p>
        </p:txBody>
      </p:sp>
      <p:pic>
        <p:nvPicPr>
          <p:cNvPr id="12292" name="Picture 4" descr="co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42900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6" name="Rectangle 12"/>
          <p:cNvSpPr>
            <a:spLocks noChangeArrowheads="1"/>
          </p:cNvSpPr>
          <p:nvPr/>
        </p:nvSpPr>
        <p:spPr bwMode="auto">
          <a:xfrm>
            <a:off x="3581400" y="4191000"/>
            <a:ext cx="52578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3200" dirty="0">
                <a:solidFill>
                  <a:schemeClr val="bg1"/>
                </a:solidFill>
              </a:rPr>
              <a:t>На </a:t>
            </a:r>
            <a:r>
              <a:rPr lang="ru-RU" sz="3200" dirty="0" err="1">
                <a:solidFill>
                  <a:schemeClr val="bg1"/>
                </a:solidFill>
              </a:rPr>
              <a:t>сьогоднішній</a:t>
            </a:r>
            <a:r>
              <a:rPr lang="ru-RU" sz="3200" dirty="0">
                <a:solidFill>
                  <a:schemeClr val="bg1"/>
                </a:solidFill>
              </a:rPr>
              <a:t> день 45% </a:t>
            </a:r>
            <a:r>
              <a:rPr lang="ru-RU" sz="3200" dirty="0" err="1">
                <a:solidFill>
                  <a:schemeClr val="bg1"/>
                </a:solidFill>
              </a:rPr>
              <a:t>заражень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відбувається</a:t>
            </a:r>
            <a:r>
              <a:rPr lang="ru-RU" sz="3200" dirty="0">
                <a:solidFill>
                  <a:schemeClr val="bg1"/>
                </a:solidFill>
              </a:rPr>
              <a:t> через </a:t>
            </a:r>
            <a:r>
              <a:rPr lang="ru-RU" sz="3200" dirty="0" err="1">
                <a:solidFill>
                  <a:schemeClr val="bg1"/>
                </a:solidFill>
              </a:rPr>
              <a:t>незахищений</a:t>
            </a:r>
            <a:r>
              <a:rPr lang="ru-RU" sz="3200" dirty="0">
                <a:solidFill>
                  <a:schemeClr val="bg1"/>
                </a:solidFill>
              </a:rPr>
              <a:t> секс.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100"/>
                            </p:stCondLst>
                            <p:childTnLst>
                              <p:par>
                                <p:cTn id="1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1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  <p:bldP spid="31747" grpId="0" build="p"/>
      <p:bldP spid="3175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int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0" y="1524000"/>
            <a:ext cx="5334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CC0000"/>
                </a:solidFill>
              </a:rPr>
              <a:t>НАРКОМАНІЯ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428625" y="1676400"/>
            <a:ext cx="871537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chemeClr val="bg2"/>
                </a:solidFill>
              </a:rPr>
              <a:t>Від загальної кількості ВІЛ-інфікованих,</a:t>
            </a:r>
          </a:p>
          <a:p>
            <a:r>
              <a:rPr lang="ru-RU" sz="2800">
                <a:solidFill>
                  <a:schemeClr val="bg2"/>
                </a:solidFill>
              </a:rPr>
              <a:t>наркомани складають</a:t>
            </a:r>
            <a:r>
              <a:rPr lang="ru-RU" sz="2800">
                <a:solidFill>
                  <a:schemeClr val="bg2"/>
                </a:solidFill>
                <a:latin typeface="Calibri" pitchFamily="34" charset="0"/>
              </a:rPr>
              <a:t> </a:t>
            </a:r>
            <a:r>
              <a:rPr lang="ru-RU" sz="2800">
                <a:solidFill>
                  <a:schemeClr val="bg1"/>
                </a:solidFill>
                <a:latin typeface="Calibri" pitchFamily="34" charset="0"/>
              </a:rPr>
              <a:t>88%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304800" y="2971800"/>
            <a:ext cx="44958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solidFill>
                  <a:schemeClr val="bg2"/>
                </a:solidFill>
              </a:rPr>
              <a:t>В Україні </a:t>
            </a:r>
            <a:r>
              <a:rPr lang="ru-RU" sz="2400">
                <a:solidFill>
                  <a:schemeClr val="bg1"/>
                </a:solidFill>
              </a:rPr>
              <a:t>450 тисяч</a:t>
            </a:r>
            <a:r>
              <a:rPr lang="ru-RU" sz="2400">
                <a:solidFill>
                  <a:schemeClr val="bg2"/>
                </a:solidFill>
              </a:rPr>
              <a:t> молодих людей з подвійним діагнозом – ВІЛ - наркоманія…</a:t>
            </a:r>
          </a:p>
        </p:txBody>
      </p:sp>
      <p:sp>
        <p:nvSpPr>
          <p:cNvPr id="2" name="Прямоугольник 7"/>
          <p:cNvSpPr>
            <a:spLocks noChangeArrowheads="1"/>
          </p:cNvSpPr>
          <p:nvPr/>
        </p:nvSpPr>
        <p:spPr bwMode="auto">
          <a:xfrm>
            <a:off x="304800" y="4724400"/>
            <a:ext cx="4495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solidFill>
                  <a:schemeClr val="bg1"/>
                </a:solidFill>
              </a:rPr>
              <a:t>52%</a:t>
            </a:r>
            <a:r>
              <a:rPr lang="ru-RU" sz="2400">
                <a:solidFill>
                  <a:schemeClr val="bg2"/>
                </a:solidFill>
              </a:rPr>
              <a:t> заражень ВІЛ відбувається «через шприц»</a:t>
            </a:r>
            <a:r>
              <a:rPr lang="ru-RU" sz="2400">
                <a:solidFill>
                  <a:schemeClr val="bg2"/>
                </a:solidFill>
                <a:latin typeface="Calibri" pitchFamily="34" charset="0"/>
              </a:rPr>
              <a:t>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60"/>
                            </p:stCondLst>
                            <p:childTnLst>
                              <p:par>
                                <p:cTn id="2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</a:rPr>
              <a:t>МАТИ І ДИТИН</a:t>
            </a:r>
            <a:r>
              <a:rPr lang="en-US" b="1" smtClean="0">
                <a:solidFill>
                  <a:srgbClr val="FF0000"/>
                </a:solidFill>
              </a:rPr>
              <a:t>A</a:t>
            </a:r>
            <a:endParaRPr lang="ru-RU" b="1" smtClean="0">
              <a:solidFill>
                <a:srgbClr val="FF0000"/>
              </a:solidFill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447800"/>
            <a:ext cx="3124200" cy="5029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mtClean="0">
                <a:solidFill>
                  <a:schemeClr val="bg1"/>
                </a:solidFill>
              </a:rPr>
              <a:t>За даними Вссвітньої організації охорони здоров</a:t>
            </a:r>
            <a:r>
              <a:rPr lang="en-US" smtClean="0">
                <a:solidFill>
                  <a:schemeClr val="bg1"/>
                </a:solidFill>
              </a:rPr>
              <a:t>’</a:t>
            </a:r>
            <a:r>
              <a:rPr lang="ru-RU" smtClean="0">
                <a:solidFill>
                  <a:schemeClr val="bg1"/>
                </a:solidFill>
              </a:rPr>
              <a:t>я, ризик передачі ВІЛ-инфекції від матері дитині становить 20–45%. </a:t>
            </a:r>
          </a:p>
        </p:txBody>
      </p:sp>
      <p:pic>
        <p:nvPicPr>
          <p:cNvPr id="25604" name="Picture 4" descr="eyes_in_ey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1400" y="3810000"/>
            <a:ext cx="54102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4038600" y="1905000"/>
            <a:ext cx="4648200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ru-RU" sz="2800">
                <a:solidFill>
                  <a:schemeClr val="bg1"/>
                </a:solidFill>
              </a:rPr>
              <a:t>При проведенні відповідного лікування цей ризик можна знизити до 1-2%.</a:t>
            </a:r>
            <a:r>
              <a:rPr lang="ru-RU" sz="240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3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  <p:bldP spid="25603" grpId="0" build="p"/>
      <p:bldP spid="2560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chemeClr val="accent1"/>
            </a:gs>
            <a:gs pos="100000">
              <a:srgbClr val="0066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2057400"/>
            <a:ext cx="7772400" cy="2590800"/>
          </a:xfrm>
        </p:spPr>
        <p:txBody>
          <a:bodyPr/>
          <a:lstStyle/>
          <a:p>
            <a:pPr eaLnBrk="1" hangingPunct="1"/>
            <a:r>
              <a:rPr lang="uk-UA" sz="5000" b="1" smtClean="0">
                <a:solidFill>
                  <a:srgbClr val="000066"/>
                </a:solidFill>
              </a:rPr>
              <a:t>Отже, є 3 шляхи зараження ВІЛ/СНІД:</a:t>
            </a:r>
            <a:endParaRPr lang="ru-RU" sz="5000" b="1" smtClean="0">
              <a:solidFill>
                <a:srgbClr val="000066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81000" y="2057400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4400">
              <a:solidFill>
                <a:schemeClr val="tx2"/>
              </a:solidFill>
            </a:endParaRPr>
          </a:p>
        </p:txBody>
      </p:sp>
      <p:pic>
        <p:nvPicPr>
          <p:cNvPr id="44040" name="Picture 8" descr="world-aids-da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3810000" cy="254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2" name="Picture 2" descr="Картинка 29 из 1856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71800" y="4343400"/>
            <a:ext cx="3200400" cy="214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81600" y="381000"/>
            <a:ext cx="3494088" cy="232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68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68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6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4403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2000"/>
                                        <p:tgtEl>
                                          <p:spTgt spid="44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7" name="Rectangle 7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304800"/>
            <a:ext cx="3657600" cy="5029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800" dirty="0" err="1" smtClean="0">
                <a:solidFill>
                  <a:schemeClr val="bg1"/>
                </a:solidFill>
              </a:rPr>
              <a:t>Середня</a:t>
            </a:r>
            <a:r>
              <a:rPr lang="ru-RU" sz="2800" dirty="0" smtClean="0">
                <a:solidFill>
                  <a:schemeClr val="bg1"/>
                </a:solidFill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</a:rPr>
              <a:t>тривалість</a:t>
            </a:r>
            <a:r>
              <a:rPr lang="ru-RU" sz="2800" dirty="0" smtClean="0">
                <a:solidFill>
                  <a:schemeClr val="bg1"/>
                </a:solidFill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</a:rPr>
              <a:t>життя</a:t>
            </a:r>
            <a:r>
              <a:rPr lang="ru-RU" sz="2800" dirty="0" smtClean="0">
                <a:solidFill>
                  <a:schemeClr val="bg1"/>
                </a:solidFill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</a:rPr>
              <a:t>ВІЛ-інфікованої</a:t>
            </a:r>
            <a:r>
              <a:rPr lang="ru-RU" sz="2800" dirty="0" smtClean="0">
                <a:solidFill>
                  <a:schemeClr val="bg1"/>
                </a:solidFill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</a:rPr>
              <a:t>людини</a:t>
            </a:r>
            <a:r>
              <a:rPr lang="ru-RU" sz="2800" dirty="0" smtClean="0">
                <a:solidFill>
                  <a:schemeClr val="bg1"/>
                </a:solidFill>
              </a:rPr>
              <a:t> становить </a:t>
            </a:r>
            <a:r>
              <a:rPr lang="ru-RU" sz="2800" dirty="0" err="1" smtClean="0">
                <a:solidFill>
                  <a:schemeClr val="bg1"/>
                </a:solidFill>
              </a:rPr>
              <a:t>приблизно</a:t>
            </a:r>
            <a:r>
              <a:rPr lang="ru-RU" sz="2800" dirty="0" smtClean="0">
                <a:solidFill>
                  <a:schemeClr val="bg1"/>
                </a:solidFill>
              </a:rPr>
              <a:t> 12 </a:t>
            </a:r>
            <a:r>
              <a:rPr lang="ru-RU" sz="2800" dirty="0" err="1" smtClean="0">
                <a:solidFill>
                  <a:schemeClr val="bg1"/>
                </a:solidFill>
              </a:rPr>
              <a:t>років</a:t>
            </a:r>
            <a:r>
              <a:rPr lang="ru-RU" sz="2800" dirty="0" smtClean="0">
                <a:solidFill>
                  <a:schemeClr val="bg1"/>
                </a:solidFill>
              </a:rPr>
              <a:t>, </a:t>
            </a:r>
            <a:r>
              <a:rPr lang="ru-RU" sz="2800" dirty="0" err="1" smtClean="0">
                <a:solidFill>
                  <a:schemeClr val="bg1"/>
                </a:solidFill>
              </a:rPr>
              <a:t>однак</a:t>
            </a:r>
            <a:r>
              <a:rPr lang="ru-RU" sz="2800" dirty="0" smtClean="0">
                <a:solidFill>
                  <a:schemeClr val="bg1"/>
                </a:solidFill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</a:rPr>
              <a:t>сучасні</a:t>
            </a:r>
            <a:r>
              <a:rPr lang="ru-RU" sz="2800" dirty="0" smtClean="0">
                <a:solidFill>
                  <a:schemeClr val="bg1"/>
                </a:solidFill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</a:rPr>
              <a:t>препарати</a:t>
            </a:r>
            <a:r>
              <a:rPr lang="ru-RU" sz="2800" dirty="0" smtClean="0">
                <a:solidFill>
                  <a:schemeClr val="bg1"/>
                </a:solidFill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</a:rPr>
              <a:t>збільшують</a:t>
            </a:r>
            <a:r>
              <a:rPr lang="ru-RU" sz="2800" dirty="0" smtClean="0">
                <a:solidFill>
                  <a:schemeClr val="bg1"/>
                </a:solidFill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</a:rPr>
              <a:t>цю</a:t>
            </a:r>
            <a:r>
              <a:rPr lang="ru-RU" sz="2800" dirty="0" smtClean="0">
                <a:solidFill>
                  <a:schemeClr val="bg1"/>
                </a:solidFill>
              </a:rPr>
              <a:t> цифру в 2-3 рази.</a:t>
            </a:r>
          </a:p>
        </p:txBody>
      </p:sp>
      <p:sp>
        <p:nvSpPr>
          <p:cNvPr id="15369" name="Rectangle 9"/>
          <p:cNvSpPr>
            <a:spLocks noChangeArrowheads="1"/>
          </p:cNvSpPr>
          <p:nvPr/>
        </p:nvSpPr>
        <p:spPr bwMode="auto">
          <a:xfrm>
            <a:off x="6019800" y="3505200"/>
            <a:ext cx="31242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dirty="0" err="1">
                <a:solidFill>
                  <a:schemeClr val="bg1"/>
                </a:solidFill>
              </a:rPr>
              <a:t>Сучасні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препарати</a:t>
            </a:r>
            <a:r>
              <a:rPr lang="ru-RU" sz="2400" dirty="0">
                <a:solidFill>
                  <a:schemeClr val="bg1"/>
                </a:solidFill>
              </a:rPr>
              <a:t> для </a:t>
            </a:r>
            <a:r>
              <a:rPr lang="ru-RU" sz="2400" dirty="0" err="1">
                <a:solidFill>
                  <a:schemeClr val="bg1"/>
                </a:solidFill>
              </a:rPr>
              <a:t>лікування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СНІДу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діють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всередині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клітини</a:t>
            </a:r>
            <a:r>
              <a:rPr lang="ru-RU" sz="2400" dirty="0">
                <a:solidFill>
                  <a:schemeClr val="bg1"/>
                </a:solidFill>
              </a:rPr>
              <a:t>, не </a:t>
            </a:r>
            <a:r>
              <a:rPr lang="ru-RU" sz="2400" dirty="0" err="1">
                <a:solidFill>
                  <a:schemeClr val="bg1"/>
                </a:solidFill>
              </a:rPr>
              <a:t>дозволяючи</a:t>
            </a:r>
            <a:r>
              <a:rPr lang="ru-RU" sz="2400" dirty="0">
                <a:solidFill>
                  <a:schemeClr val="bg1"/>
                </a:solidFill>
              </a:rPr>
              <a:t> ВІЛ </a:t>
            </a:r>
            <a:r>
              <a:rPr lang="ru-RU" sz="2400" dirty="0" err="1">
                <a:solidFill>
                  <a:schemeClr val="bg1"/>
                </a:solidFill>
              </a:rPr>
              <a:t>размножуватись</a:t>
            </a:r>
            <a:r>
              <a:rPr lang="ru-RU" sz="2400" dirty="0">
                <a:solidFill>
                  <a:schemeClr val="bg1"/>
                </a:solidFill>
              </a:rPr>
              <a:t>. </a:t>
            </a:r>
          </a:p>
        </p:txBody>
      </p:sp>
      <p:pic>
        <p:nvPicPr>
          <p:cNvPr id="4" name="Picture 6" descr="532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0600" y="304800"/>
            <a:ext cx="3733800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147-2-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0" y="3657600"/>
            <a:ext cx="2025404" cy="288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53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53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53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68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7" grpId="0" build="p"/>
      <p:bldP spid="1536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685800"/>
            <a:ext cx="2020584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 descr="volonte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57600" y="2362200"/>
            <a:ext cx="1127626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72200" y="2057400"/>
            <a:ext cx="19812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1000" y="3124200"/>
            <a:ext cx="1600200" cy="2160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324600" y="4419600"/>
            <a:ext cx="2743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86400" y="304799"/>
            <a:ext cx="1219200" cy="1598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/>
              <a:t>Снід</a:t>
            </a:r>
            <a:r>
              <a:rPr lang="uk-UA" dirty="0" smtClean="0"/>
              <a:t> − це повинен знати кожен!</a:t>
            </a:r>
            <a:endParaRPr lang="ru-RU" dirty="0"/>
          </a:p>
        </p:txBody>
      </p:sp>
      <p:pic>
        <p:nvPicPr>
          <p:cNvPr id="4" name="Снід-повинен знати кожний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447800" y="1752600"/>
            <a:ext cx="6165851" cy="462438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228600"/>
            <a:ext cx="9144000" cy="1600200"/>
          </a:xfrm>
          <a:noFill/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mtClean="0">
                <a:solidFill>
                  <a:srgbClr val="EA0000"/>
                </a:solidFill>
              </a:rPr>
              <a:t>Україна за темпами розвитку епідемії                 ВІЛ-інфекції займає                                              </a:t>
            </a:r>
            <a:r>
              <a:rPr lang="ru-RU" b="1" smtClean="0">
                <a:solidFill>
                  <a:srgbClr val="EA0000"/>
                </a:solidFill>
              </a:rPr>
              <a:t>2-е</a:t>
            </a:r>
            <a:r>
              <a:rPr lang="ru-RU" smtClean="0">
                <a:solidFill>
                  <a:srgbClr val="EA0000"/>
                </a:solidFill>
              </a:rPr>
              <a:t> місто в Європі і </a:t>
            </a:r>
            <a:r>
              <a:rPr lang="ru-RU" b="1" smtClean="0">
                <a:solidFill>
                  <a:srgbClr val="EA0000"/>
                </a:solidFill>
              </a:rPr>
              <a:t>5-е</a:t>
            </a:r>
            <a:r>
              <a:rPr lang="ru-RU" smtClean="0">
                <a:solidFill>
                  <a:srgbClr val="EA0000"/>
                </a:solidFill>
              </a:rPr>
              <a:t> — у світі. </a:t>
            </a:r>
          </a:p>
        </p:txBody>
      </p:sp>
      <p:pic>
        <p:nvPicPr>
          <p:cNvPr id="20483" name="Picture 5" descr="volonte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219200"/>
            <a:ext cx="76517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304800" y="2895600"/>
            <a:ext cx="31242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2800"/>
              <a:t>Україна за темпами росту захворювання наздоганяє навіть Африку </a:t>
            </a:r>
          </a:p>
        </p:txBody>
      </p:sp>
      <p:sp>
        <p:nvSpPr>
          <p:cNvPr id="29704" name="Rectangle 8"/>
          <p:cNvSpPr>
            <a:spLocks noChangeArrowheads="1"/>
          </p:cNvSpPr>
          <p:nvPr/>
        </p:nvSpPr>
        <p:spPr bwMode="auto">
          <a:xfrm>
            <a:off x="304800" y="5486400"/>
            <a:ext cx="8839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2000"/>
              <a:t>За 2007 рік у нас зареєрова</a:t>
            </a:r>
            <a:r>
              <a:rPr lang="ru-RU" sz="2000">
                <a:solidFill>
                  <a:schemeClr val="bg1"/>
                </a:solidFill>
              </a:rPr>
              <a:t>но</a:t>
            </a:r>
            <a:r>
              <a:rPr lang="ru-RU" sz="2000"/>
              <a:t> </a:t>
            </a:r>
            <a:r>
              <a:rPr lang="ru-RU" sz="2000">
                <a:solidFill>
                  <a:schemeClr val="bg1"/>
                </a:solidFill>
              </a:rPr>
              <a:t>9000 нов</a:t>
            </a:r>
            <a:r>
              <a:rPr lang="ru-RU" sz="2000"/>
              <a:t>их випадків інфікування ВІЛ. </a:t>
            </a:r>
          </a:p>
          <a:p>
            <a:pPr marL="342900" indent="-342900">
              <a:spcBef>
                <a:spcPct val="20000"/>
              </a:spcBef>
            </a:pPr>
            <a:r>
              <a:rPr lang="ru-RU" sz="2000"/>
              <a:t>Це майже на 1,5 тисячі боль</a:t>
            </a:r>
            <a:r>
              <a:rPr lang="ru-RU" sz="2000">
                <a:solidFill>
                  <a:schemeClr val="bg1"/>
                </a:solidFill>
              </a:rPr>
              <a:t>ше, ніж в минулому</a:t>
            </a:r>
            <a:r>
              <a:rPr lang="ru-RU" sz="32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9705" name="Rectangle 9"/>
          <p:cNvSpPr>
            <a:spLocks noChangeArrowheads="1"/>
          </p:cNvSpPr>
          <p:nvPr/>
        </p:nvSpPr>
        <p:spPr bwMode="auto">
          <a:xfrm>
            <a:off x="5562600" y="2362200"/>
            <a:ext cx="33528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2400"/>
              <a:t>При сьогоднішніх темпах розвитку захворювання в 2014 році від СНІДу в Україні щоденно буде помирати 140 людей.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760"/>
                            </p:stCondLst>
                            <p:childTnLst>
                              <p:par>
                                <p:cTn id="17" presetID="31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3160"/>
                            </p:stCondLst>
                            <p:childTnLst>
                              <p:par>
                                <p:cTn id="24" presetID="31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 build="p"/>
      <p:bldP spid="29703" grpId="0"/>
      <p:bldP spid="29704" grpId="0"/>
      <p:bldP spid="2970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52800" y="228600"/>
            <a:ext cx="5334000" cy="39925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3600" smtClean="0">
                <a:solidFill>
                  <a:srgbClr val="FF6600"/>
                </a:solidFill>
              </a:rPr>
              <a:t>Благодійні концерти</a:t>
            </a:r>
          </a:p>
        </p:txBody>
      </p:sp>
      <p:pic>
        <p:nvPicPr>
          <p:cNvPr id="37892" name="Picture 4" descr="118833611313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25527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Picture 5" descr="Copy of PICT317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838200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4" name="Рисунок 1" descr="http://tabloid.pravda.com.ua/images/doc/dsc04869l-c0d9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05000" y="3124200"/>
            <a:ext cx="3324225" cy="355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5" name="Picture 7" descr="http://hitfm.ua/happy/song/2/88/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24600" y="3657600"/>
            <a:ext cx="2105025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4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45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6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0" tmFilter="0, 0; 0.125,0.2665; 0.25,0.4; 0.375,0.465; 0.5,0.5;  0.625,0.535; 0.75,0.6; 0.875,0.7335; 1,1">
                                          <p:stCondLst>
                                            <p:cond delay="166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30" tmFilter="0, 0; 0.125,0.2665; 0.25,0.4; 0.375,0.465; 0.5,0.5;  0.625,0.535; 0.75,0.6; 0.875,0.7335; 1,1">
                                          <p:stCondLst>
                                            <p:cond delay="331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10" tmFilter="0, 0; 0.125,0.2665; 0.25,0.4; 0.375,0.465; 0.5,0.5;  0.625,0.535; 0.75,0.6; 0.875,0.7335; 1,1">
                                          <p:stCondLst>
                                            <p:cond delay="414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65">
                                          <p:stCondLst>
                                            <p:cond delay="1625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415" decel="50000">
                                          <p:stCondLst>
                                            <p:cond delay="169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65">
                                          <p:stCondLst>
                                            <p:cond delay="328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415" decel="50000">
                                          <p:stCondLst>
                                            <p:cond delay="3345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65">
                                          <p:stCondLst>
                                            <p:cond delay="4105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415" decel="50000">
                                          <p:stCondLst>
                                            <p:cond delay="417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65">
                                          <p:stCondLst>
                                            <p:cond delay="452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415" decel="50000">
                                          <p:stCondLst>
                                            <p:cond delay="4585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9200" y="914400"/>
            <a:ext cx="6751109" cy="5063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…ніхто не думає над тим, ще скільки свічечці горіть.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09600" y="1143000"/>
            <a:ext cx="8001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ages1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86199" y="533400"/>
            <a:ext cx="4540469" cy="1828800"/>
          </a:xfrm>
        </p:spPr>
      </p:pic>
      <p:pic>
        <p:nvPicPr>
          <p:cNvPr id="5" name="Рисунок 4" descr="images2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154" y="2895600"/>
            <a:ext cx="5814392" cy="3962400"/>
          </a:xfrm>
          <a:prstGeom prst="rect">
            <a:avLst/>
          </a:prstGeom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00" y="2895600"/>
            <a:ext cx="5168506" cy="3445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04800" y="762000"/>
            <a:ext cx="6781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“Зроби</a:t>
            </a:r>
            <a:r>
              <a:rPr lang="uk-UA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свій вибір − збережи </a:t>
            </a:r>
            <a:r>
              <a:rPr lang="uk-UA" sz="6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життя”</a:t>
            </a:r>
            <a:endParaRPr lang="ru-RU" sz="6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FFFF00"/>
            </a:gs>
            <a:gs pos="100000">
              <a:srgbClr val="FF9933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838200"/>
            <a:ext cx="8229600" cy="2697163"/>
          </a:xfrm>
        </p:spPr>
        <p:txBody>
          <a:bodyPr/>
          <a:lstStyle/>
          <a:p>
            <a:pPr eaLnBrk="1" hangingPunct="1"/>
            <a:r>
              <a:rPr lang="ru-RU" sz="4000" b="1" smtClean="0">
                <a:solidFill>
                  <a:srgbClr val="CC0000"/>
                </a:solidFill>
              </a:rPr>
              <a:t>Пам</a:t>
            </a:r>
            <a:r>
              <a:rPr lang="en-US" sz="4000" b="1" smtClean="0">
                <a:solidFill>
                  <a:srgbClr val="CC0000"/>
                </a:solidFill>
              </a:rPr>
              <a:t>’</a:t>
            </a:r>
            <a:r>
              <a:rPr lang="ru-RU" sz="4000" b="1" smtClean="0">
                <a:solidFill>
                  <a:srgbClr val="CC0000"/>
                </a:solidFill>
              </a:rPr>
              <a:t>ятай! </a:t>
            </a:r>
            <a:br>
              <a:rPr lang="ru-RU" sz="4000" b="1" smtClean="0">
                <a:solidFill>
                  <a:srgbClr val="CC0000"/>
                </a:solidFill>
              </a:rPr>
            </a:br>
            <a:r>
              <a:rPr lang="ru-RU" sz="4000" b="1" smtClean="0">
                <a:solidFill>
                  <a:srgbClr val="CC0000"/>
                </a:solidFill>
              </a:rPr>
              <a:t>Небезпека поряд!</a:t>
            </a:r>
            <a:br>
              <a:rPr lang="ru-RU" sz="4000" b="1" smtClean="0">
                <a:solidFill>
                  <a:srgbClr val="CC0000"/>
                </a:solidFill>
              </a:rPr>
            </a:br>
            <a:r>
              <a:rPr lang="ru-RU" sz="4000" b="1" smtClean="0">
                <a:solidFill>
                  <a:srgbClr val="CC0000"/>
                </a:solidFill>
              </a:rPr>
              <a:t>Твоє життя залежить від твоїх обдуманих дій!</a:t>
            </a:r>
          </a:p>
        </p:txBody>
      </p:sp>
      <p:pic>
        <p:nvPicPr>
          <p:cNvPr id="50181" name="Picture 5" descr="img_576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0" y="3429000"/>
            <a:ext cx="3962400" cy="264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501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289794"/>
            <a:ext cx="8463699" cy="6339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ages6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381000"/>
            <a:ext cx="4999653" cy="34289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 descr="images8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600" y="4166488"/>
            <a:ext cx="4094534" cy="26915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ages9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0" y="1143000"/>
            <a:ext cx="5124234" cy="3428999"/>
          </a:xfr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5" name="Рисунок 4" descr="SAM_390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AM_396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ппппп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304800"/>
            <a:ext cx="4588041" cy="304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3733800"/>
            <a:ext cx="4000500" cy="2667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2/3 життя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92352" y="1600199"/>
            <a:ext cx="6480048" cy="4964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29909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228600"/>
            <a:ext cx="8382001" cy="6102684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1241</TotalTime>
  <Words>658</Words>
  <Application>Microsoft PowerPoint</Application>
  <PresentationFormat>Экран (4:3)</PresentationFormat>
  <Paragraphs>58</Paragraphs>
  <Slides>33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Оформление по умолчанию</vt:lpstr>
      <vt:lpstr>Ценявська ЗОШ</vt:lpstr>
      <vt:lpstr>1 грудня – Всесвітній день боротьби зі СНІДом</vt:lpstr>
      <vt:lpstr>…ніхто не думає над тим, ще скільки свічечці горіть.</vt:lpstr>
      <vt:lpstr>Слайд 4</vt:lpstr>
      <vt:lpstr>Слайд 5</vt:lpstr>
      <vt:lpstr>Слайд 6</vt:lpstr>
      <vt:lpstr>Слайд 7</vt:lpstr>
      <vt:lpstr>2/3 життя</vt:lpstr>
      <vt:lpstr>Слайд 9</vt:lpstr>
      <vt:lpstr>Слайд 10</vt:lpstr>
      <vt:lpstr>ВІЛ – вірус імунодефіциту людини</vt:lpstr>
      <vt:lpstr>Слайд 12</vt:lpstr>
      <vt:lpstr>Що означає Червона стрічка?</vt:lpstr>
      <vt:lpstr>Слайд 14</vt:lpstr>
      <vt:lpstr>Слайд 15</vt:lpstr>
      <vt:lpstr>Слайд 16</vt:lpstr>
      <vt:lpstr>1988 — 1 грудня оголошено Всесвітнім Днем Боротьби зі СНІДом. Зареєстровано першу смерть від СНІДу в Україні.   </vt:lpstr>
      <vt:lpstr>Слайд 18</vt:lpstr>
      <vt:lpstr>Слайд 19</vt:lpstr>
      <vt:lpstr>СТАТЕВІ СТОСУНКИ</vt:lpstr>
      <vt:lpstr>НАРКОМАНІЯ</vt:lpstr>
      <vt:lpstr>МАТИ І ДИТИНA</vt:lpstr>
      <vt:lpstr>Отже, є 3 шляхи зараження ВІЛ/СНІД:</vt:lpstr>
      <vt:lpstr>Слайд 24</vt:lpstr>
      <vt:lpstr>Слайд 25</vt:lpstr>
      <vt:lpstr>Снід − це повинен знати кожен!</vt:lpstr>
      <vt:lpstr>Слайд 27</vt:lpstr>
      <vt:lpstr>Слайд 28</vt:lpstr>
      <vt:lpstr>Слайд 29</vt:lpstr>
      <vt:lpstr>Слайд 30</vt:lpstr>
      <vt:lpstr>Слайд 31</vt:lpstr>
      <vt:lpstr>Пам’ятай!  Небезпека поряд! Твоє життя залежить від твоїх обдуманих дій!</vt:lpstr>
      <vt:lpstr>Слайд 33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Vita</cp:lastModifiedBy>
  <cp:revision>66</cp:revision>
  <cp:lastPrinted>1601-01-01T00:00:00Z</cp:lastPrinted>
  <dcterms:created xsi:type="dcterms:W3CDTF">1601-01-01T00:00:00Z</dcterms:created>
  <dcterms:modified xsi:type="dcterms:W3CDTF">2014-11-30T18:13:42Z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