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65" r:id="rId2"/>
    <p:sldId id="264" r:id="rId3"/>
    <p:sldId id="256" r:id="rId4"/>
    <p:sldId id="257" r:id="rId5"/>
    <p:sldId id="267" r:id="rId6"/>
    <p:sldId id="259" r:id="rId7"/>
    <p:sldId id="260" r:id="rId8"/>
    <p:sldId id="261" r:id="rId9"/>
    <p:sldId id="266" r:id="rId10"/>
    <p:sldId id="268" r:id="rId11"/>
    <p:sldId id="262" r:id="rId12"/>
    <p:sldId id="263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66"/>
    <a:srgbClr val="9900FF"/>
    <a:srgbClr val="008600"/>
    <a:srgbClr val="0000CC"/>
    <a:srgbClr val="CC00CC"/>
    <a:srgbClr val="CC00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4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sz="28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Результати </a:t>
            </a:r>
            <a:r>
              <a:rPr lang="uk-UA" sz="2800" b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анкетування</a:t>
            </a:r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Аналіз анкетування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пробували палити</c:v>
                </c:pt>
                <c:pt idx="1">
                  <c:v>палять</c:v>
                </c:pt>
                <c:pt idx="2">
                  <c:v>пробували алкоголь</c:v>
                </c:pt>
                <c:pt idx="3">
                  <c:v>вживають алкоголь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0.56999999999999995</c:v>
                </c:pt>
                <c:pt idx="1">
                  <c:v>3.0000000000000065E-2</c:v>
                </c:pt>
                <c:pt idx="2">
                  <c:v>0.85000000000000064</c:v>
                </c:pt>
                <c:pt idx="3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077312"/>
        <c:axId val="189362560"/>
        <c:axId val="0"/>
      </c:bar3DChart>
      <c:catAx>
        <c:axId val="980773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89362560"/>
        <c:crosses val="autoZero"/>
        <c:auto val="1"/>
        <c:lblAlgn val="ctr"/>
        <c:lblOffset val="100"/>
        <c:noMultiLvlLbl val="0"/>
      </c:catAx>
      <c:valAx>
        <c:axId val="189362560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98077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0.37168</cdr:x>
      <cdr:y>0.64286</cdr:y>
    </cdr:from>
    <cdr:to>
      <cdr:x>0.48495</cdr:x>
      <cdr:y>0.79524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00396" y="385765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uk-UA" sz="1800" b="1" dirty="0" smtClean="0">
              <a:solidFill>
                <a:srgbClr val="C00000"/>
              </a:solidFill>
            </a:rPr>
            <a:t>3%</a:t>
          </a:r>
          <a:endParaRPr lang="uk-UA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0.54867</cdr:x>
      <cdr:y>0.13095</cdr:y>
    </cdr:from>
    <cdr:to>
      <cdr:x>0.66195</cdr:x>
      <cdr:y>0.28333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429156" y="78581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uk-UA" sz="1800" b="1" dirty="0">
              <a:solidFill>
                <a:srgbClr val="C00000"/>
              </a:solidFill>
            </a:rPr>
            <a:t>8</a:t>
          </a:r>
          <a:r>
            <a:rPr lang="uk-UA" sz="1800" b="1" dirty="0" smtClean="0">
              <a:solidFill>
                <a:srgbClr val="C00000"/>
              </a:solidFill>
            </a:rPr>
            <a:t>5%</a:t>
          </a:r>
          <a:endParaRPr lang="uk-UA" sz="1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0.58407</cdr:x>
      <cdr:y>0.35714</cdr:y>
    </cdr:from>
    <cdr:to>
      <cdr:x>0.69734</cdr:x>
      <cdr:y>0.50952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714908" y="21431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0.73451</cdr:x>
      <cdr:y>0.59524</cdr:y>
    </cdr:from>
    <cdr:to>
      <cdr:x>0.84779</cdr:x>
      <cdr:y>0.74762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929354" y="35719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uk-UA" sz="1800" b="1" dirty="0" smtClean="0">
              <a:solidFill>
                <a:srgbClr val="C00000"/>
              </a:solidFill>
            </a:rPr>
            <a:t>20%</a:t>
          </a:r>
          <a:endParaRPr lang="uk-UA" sz="1800" b="1" dirty="0">
            <a:solidFill>
              <a:srgbClr val="C00000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5CFDB10-94C9-49CD-BB4C-10A74EC470AE}" type="datetimeFigureOut">
              <a:rPr lang="uk-UA" smtClean="0"/>
              <a:pPr/>
              <a:t>11.10.2012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49D6963-C2AA-42A0-8C09-AC94ACB97355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gif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.ua/imgres?imgurl=http://cikavo.com/images2tumb/2009/02/18/img_1293498411.gif&amp;imgrefurl=http://cikavo.com/tags/1/%D1%81%D1%82%D1%96%D0%BD%D0%B8.html&amp;usg=__RHnb2l6jgOgsSb6eXjB6DgeORtQ=&amp;h=279&amp;w=347&amp;sz=17&amp;hl=uk&amp;start=615&amp;zoom=1&amp;tbnid=O3qNwSGubs_42M:&amp;tbnh=96&amp;tbnw=120&amp;ei=UsJkTYzKLJGYOurxyN0F&amp;prev=/images?q=%D0%BD%D1%96+%D1%88%D0%BA%D1%96%D0%B4%D0%BB%D0%B8%D0%B2%D0%B8%D0%BC+%D0%B7%D0%B2%D0%B8%D1%87%D0%BA%D0%B0%D0%BC&amp;start=600&amp;hl=uk&amp;sa=N&amp;tbs=isch:1&amp;prmd=ivns&amp;itbs=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ua/imgres?imgurl=http://zt-rada.gov.ua/data/files/za%20zdorovuy%20sposib.jpg&amp;imgrefurl=http://zt-rada.gov.ua/index.php?news_id=1381&amp;usg=__Yd6tYtE_N4--Ybx0F7lwyIlqgAs=&amp;h=268&amp;w=400&amp;sz=33&amp;hl=uk&amp;start=0&amp;zoom=1&amp;tbnid=yNETqcn9geaSYM:&amp;tbnh=142&amp;tbnw=198&amp;ei=QnlZTajAOIP5sgb_uqmmCw&amp;prev=/images?q=%D0%B7%D0%B4%D0%BE%D1%80%D0%BE%D0%B2%D0%B8%D0%B9+%D1%81%D0%BF%D0%BE%D1%81%D1%96%D0%B1+%D0%B6%D0%B8%D1%82%D1%82%D1%8F&amp;hl=uk&amp;sa=X&amp;rlz=1T4SKPT_ukUA415UA416&amp;biw=1259&amp;bih=763&amp;tbs=isch:1&amp;prmd=ivns&amp;itbs=1&amp;iact=hc&amp;vpx=674&amp;vpy=268&amp;dur=3931&amp;hovh=184&amp;hovw=274&amp;tx=160&amp;ty=115&amp;oei=LHlZTambG8f74Aas-pWHDQ&amp;page=1&amp;ndsp=25&amp;ved=1t:429,r:9,s:0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go.mail.ru/search_images?q=%F8%EA%B3%E4%EB%E8%E2%B3+%E0%EB%EA%EE%E3%EE%EB%FE&amp;is=0&amp;type=all&amp;rch=e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ua/imgres?imgurl=http://www.msnu.org/engine/wp-content/uploads/2008/05/x_1c86a050.jpg&amp;imgrefurl=http://news.if.ua/tag/%D0%B0%D0%BA%D1%86%D1%96%D1%8F&amp;usg=__ptJHAzzwh1LIyGRPvle3f_ohl0Q=&amp;h=480&amp;w=477&amp;sz=32&amp;hl=uk&amp;start=17&amp;zoom=1&amp;tbnid=OUPS825nGwWf0M:&amp;tbnh=129&amp;tbnw=128&amp;ei=b8VkTYfWHM7qOZmozc8F&amp;prev=/images?q=%D0%BD%D1%96+%D1%88%D0%BA%D1%96%D0%B4%D0%BB%D0%B8%D0%B2%D0%B8%D0%BC+%D0%B7%D0%B2%D0%B8%D1%87%D0%BA%D0%B0%D0%BC&amp;hl=uk&amp;sa=X&amp;tbs=isch:1,itp:clipart&amp;prmd=ivns&amp;itbs=1" TargetMode="External"/><Relationship Id="rId3" Type="http://schemas.openxmlformats.org/officeDocument/2006/relationships/hyperlink" Target="&#1050;&#1091;&#1088;&#1110;&#1085;&#1085;&#1103;%20-%20&#1079;&#1075;&#1091;&#1073;&#1085;&#1072;%20&#1079;&#1074;&#1080;&#1095;&#1082;&#1072;.pptx" TargetMode="External"/><Relationship Id="rId7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ua/imgres?imgurl=http://worldboards.ru/wp-content/uploads/2010/02/kak-brosit-pit-alkogol.jpg&amp;imgrefurl=http://worldboards.ru/&amp;usg=__UaoDMk8g5w60tnstXV30ZmsU-kg=&amp;h=397&amp;w=400&amp;sz=17&amp;hl=uk&amp;start=235&amp;zoom=1&amp;tbnid=SiphTMKDjo9maM:&amp;tbnh=147&amp;tbnw=148&amp;ei=WVxhTbCZHozFswbW45S2CA&amp;prev=/images?q=%D0%B0%D0%BB%D0%BA%D0%BE%D0%B3%D0%BE%D0%BB%D1%96%D0%B7%D0%BC&amp;hl=uk&amp;sa=X&amp;rlz=1T4SKPT_ukUA415UA416&amp;biw=763&amp;bih=778&amp;tbs=isch:1,itp:clipart&amp;itbs=1&amp;iact=hc&amp;vpx=412&amp;vpy=323&amp;dur=152&amp;hovh=224&amp;hovw=225&amp;tx=119&amp;ty=122&amp;oei=I1xhTYmlFcqFswbT7rm5CA&amp;page=16&amp;ndsp=14&amp;ved=1t:429,r:6,s:235" TargetMode="External"/><Relationship Id="rId11" Type="http://schemas.openxmlformats.org/officeDocument/2006/relationships/image" Target="../media/image9.jpeg"/><Relationship Id="rId5" Type="http://schemas.openxmlformats.org/officeDocument/2006/relationships/hyperlink" Target="&#1055;&#1088;&#1077;&#1079;&#1077;&#1085;&#1090;&#1072;&#1094;&#1080;&#1103;2.pptx" TargetMode="External"/><Relationship Id="rId10" Type="http://schemas.openxmlformats.org/officeDocument/2006/relationships/hyperlink" Target="http://www.google.com.ua/imgres?imgurl=http://www.guon.kiev.ua/files/images/0000/no_drugs.jpg&amp;imgrefurl=http://www.guon.kiev.ua/?q=archive/2010/11/24&amp;usg=__qBFRH_WHuPhoaDv8Foa5KCG3OUk=&amp;h=300&amp;w=300&amp;sz=69&amp;hl=uk&amp;start=4&amp;zoom=1&amp;tbnid=bRSXnBHorLhG2M:&amp;tbnh=116&amp;tbnw=116&amp;ei=_cVkTXiE6Dna0ZznBQ&amp;prev=/images?q=%D0%BD%D1%96+%D0%BD%D0%B0%D1%80%D0%BA%D0%BE%D1%82%D0%B8%D0%BA%D0%B0%D0%BC&amp;hl=uk&amp;sa=N&amp;tbs=isch:1,itp:clipart&amp;prmd=ivns&amp;itbs=1" TargetMode="External"/><Relationship Id="rId4" Type="http://schemas.openxmlformats.org/officeDocument/2006/relationships/hyperlink" Target="&#1053;&#1110;%20%20-%20&#1040;&#1083;&#1082;&#1086;&#1075;&#1086;&#1083;&#1102;!.pptx" TargetMode="External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m.ua/imgres?imgurl=http://kravchukgalina.files.wordpress.com/2010/02/zvuchku.jpg?w=150&amp;h=150&amp;imgrefurl=http://kravchukgalina.wordpress.com/2010/02/26/%D0%B4%D0%B5%D0%BA%D0%B0%D0%B4%D0%B0-%D0%BF%D1%80%D0%BE%D1%84%D1%96%D0%BB%D0%B0%D0%BA%D1%82%D0%B8%D0%BA%D0%B8-%D1%88%D0%BA%D1%96%D0%B4%D0%BB%D0%B8%D0%B2%D0%B8%D1%85-%D0%B7%D0%B2%D0%B8%D1%87%D0%BE/&amp;usg=__qUwmEuzzRGVatjCenxSkV5xUw48=&amp;h=149&amp;w=150&amp;sz=6&amp;hl=uk&amp;start=143&amp;zoom=0&amp;tbnid=ioYiTgZ4LSiCmM:&amp;tbnh=95&amp;tbnw=96&amp;ei=f8BkTaD_JYOUOtOH2OkF&amp;prev=/images?q=%D0%BD%D1%96+%D1%88%D0%BA%D1%96%D0%B4%D0%BB%D0%B8%D0%B2%D0%B8%D0%BC+%D0%B7%D0%B2%D0%B8%D1%87%D0%BA%D0%B0%D0%BC&amp;start=140&amp;hl=uk&amp;sa=N&amp;tbs=isch:1&amp;prmd=ivns&amp;itbs=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78849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У  школі було проведено анкетування з метою виявлення кількості учнів , які :</a:t>
            </a:r>
          </a:p>
          <a:p>
            <a:r>
              <a:rPr lang="uk-UA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 палять , або спробували палити ;             </a:t>
            </a:r>
          </a:p>
          <a:p>
            <a:pPr>
              <a:buFontTx/>
              <a:buChar char="-"/>
            </a:pPr>
            <a:r>
              <a:rPr lang="uk-UA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вживають алкоголь, або спробували вживати;</a:t>
            </a:r>
          </a:p>
          <a:p>
            <a:pPr>
              <a:buFontTx/>
              <a:buChar char="-"/>
            </a:pPr>
            <a:r>
              <a:rPr lang="uk-UA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вживають наркотики , або спробували вживати.</a:t>
            </a:r>
            <a:endParaRPr lang="uk-UA" sz="28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0562" y="5143512"/>
            <a:ext cx="421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Опитані учні 9 класу,</a:t>
            </a:r>
          </a:p>
          <a:p>
            <a:r>
              <a:rPr lang="uk-UA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кількість  респондентів – 17</a:t>
            </a:r>
            <a:endParaRPr lang="uk-UA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4d3bfe90be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214686"/>
            <a:ext cx="3119438" cy="30414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Іnstrumentalna_muzika_-_Koliskova_.tak_nіzhno_._(get-tun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3" y="0"/>
            <a:ext cx="609600" cy="609600"/>
          </a:xfrm>
          <a:prstGeom prst="rect">
            <a:avLst/>
          </a:prstGeom>
        </p:spPr>
      </p:pic>
      <p:pic>
        <p:nvPicPr>
          <p:cNvPr id="1026" name="Picture 2" descr="D:\Documents\imagesCAB3RKQH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butterfly_20016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40152" y="476672"/>
            <a:ext cx="2462014" cy="2381250"/>
          </a:xfrm>
          <a:prstGeom prst="rect">
            <a:avLst/>
          </a:prstGeom>
        </p:spPr>
      </p:pic>
      <p:pic>
        <p:nvPicPr>
          <p:cNvPr id="6" name="Рисунок 5" descr="butterfly_20015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246" y="4796528"/>
            <a:ext cx="2270505" cy="1990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2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8072462" cy="591187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3600" b="1" dirty="0" smtClean="0">
                <a:solidFill>
                  <a:srgbClr val="CC00CC"/>
                </a:solidFill>
                <a:latin typeface="Monotype Corsiva" pitchFamily="66" charset="0"/>
              </a:rPr>
              <a:t>       </a:t>
            </a:r>
            <a:r>
              <a:rPr lang="uk-UA" sz="3600" b="1" dirty="0" smtClean="0">
                <a:solidFill>
                  <a:srgbClr val="CC00CC"/>
                </a:solidFill>
                <a:latin typeface="Monotype Corsiva" pitchFamily="66" charset="0"/>
                <a:ea typeface="Verdana" pitchFamily="34" charset="0"/>
                <a:cs typeface="Verdana" pitchFamily="34" charset="0"/>
              </a:rPr>
              <a:t>Пам'ятай, що ти недосконалий </a:t>
            </a:r>
          </a:p>
          <a:p>
            <a:pPr>
              <a:buNone/>
            </a:pPr>
            <a:r>
              <a:rPr lang="uk-UA" sz="3600" b="1" dirty="0" smtClean="0">
                <a:solidFill>
                  <a:srgbClr val="CC00CC"/>
                </a:solidFill>
                <a:latin typeface="Monotype Corsiva" pitchFamily="66" charset="0"/>
                <a:ea typeface="Verdana" pitchFamily="34" charset="0"/>
                <a:cs typeface="Verdana" pitchFamily="34" charset="0"/>
              </a:rPr>
              <a:t>    – і це цілком нормально. Ти людина, яка може помилятися і виправляти свої помилки.</a:t>
            </a:r>
          </a:p>
          <a:p>
            <a:pPr>
              <a:buNone/>
            </a:pPr>
            <a:r>
              <a:rPr lang="uk-UA" sz="3600" b="1" dirty="0" smtClean="0">
                <a:solidFill>
                  <a:srgbClr val="CC00CC"/>
                </a:solidFill>
                <a:latin typeface="Monotype Corsiva" pitchFamily="66" charset="0"/>
                <a:ea typeface="Verdana" pitchFamily="34" charset="0"/>
                <a:cs typeface="Verdana" pitchFamily="34" charset="0"/>
              </a:rPr>
              <a:t>       Визнай себе таким, яким ти є – унікальним,  оригінальним, людяним.</a:t>
            </a:r>
          </a:p>
          <a:p>
            <a:pPr>
              <a:buNone/>
            </a:pPr>
            <a:r>
              <a:rPr lang="uk-UA" sz="3600" b="1" dirty="0" smtClean="0">
                <a:solidFill>
                  <a:srgbClr val="CC00CC"/>
                </a:solidFill>
                <a:latin typeface="Monotype Corsiva" pitchFamily="66" charset="0"/>
                <a:ea typeface="Verdana" pitchFamily="34" charset="0"/>
                <a:cs typeface="Verdana" pitchFamily="34" charset="0"/>
              </a:rPr>
              <a:t>      Живи справжнім, </a:t>
            </a:r>
          </a:p>
          <a:p>
            <a:pPr>
              <a:buNone/>
            </a:pPr>
            <a:r>
              <a:rPr lang="uk-UA" sz="3600" b="1" dirty="0" smtClean="0">
                <a:solidFill>
                  <a:srgbClr val="CC00CC"/>
                </a:solidFill>
                <a:latin typeface="Monotype Corsiva" pitchFamily="66" charset="0"/>
                <a:ea typeface="Verdana" pitchFamily="34" charset="0"/>
                <a:cs typeface="Verdana" pitchFamily="34" charset="0"/>
              </a:rPr>
              <a:t>   і ти матимеш </a:t>
            </a:r>
          </a:p>
          <a:p>
            <a:pPr>
              <a:buNone/>
            </a:pPr>
            <a:r>
              <a:rPr lang="uk-UA" sz="3600" b="1" dirty="0" smtClean="0">
                <a:solidFill>
                  <a:srgbClr val="CC00CC"/>
                </a:solidFill>
                <a:latin typeface="Monotype Corsiva" pitchFamily="66" charset="0"/>
                <a:ea typeface="Verdana" pitchFamily="34" charset="0"/>
                <a:cs typeface="Verdana" pitchFamily="34" charset="0"/>
              </a:rPr>
              <a:t>   задоволення від </a:t>
            </a:r>
          </a:p>
          <a:p>
            <a:pPr>
              <a:buNone/>
            </a:pPr>
            <a:r>
              <a:rPr lang="uk-UA" sz="3600" b="1" dirty="0" smtClean="0">
                <a:solidFill>
                  <a:srgbClr val="CC00CC"/>
                </a:solidFill>
                <a:latin typeface="Monotype Corsiva" pitchFamily="66" charset="0"/>
                <a:ea typeface="Verdana" pitchFamily="34" charset="0"/>
                <a:cs typeface="Verdana" pitchFamily="34" charset="0"/>
              </a:rPr>
              <a:t>       життя.</a:t>
            </a:r>
          </a:p>
        </p:txBody>
      </p:sp>
      <p:pic>
        <p:nvPicPr>
          <p:cNvPr id="4" name="Рисунок 3" descr="http://t3.gstatic.com/images?q=tbn:O3qNwSGubs_42M: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4000504"/>
            <a:ext cx="3286148" cy="1992314"/>
          </a:xfrm>
          <a:prstGeom prst="rect">
            <a:avLst/>
          </a:prstGeom>
          <a:ln w="1905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b10d6caa3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rg_hi" descr="http://t3.gstatic.com/images?q=tbn:ANd9GcSP-e6Ak16EihjE0T2sCGgDPv8aqBUm2Aek24eR8XK0naQ7-BSl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92896"/>
            <a:ext cx="8640960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309360"/>
          </a:xfrm>
        </p:spPr>
        <p:txBody>
          <a:bodyPr/>
          <a:lstStyle/>
          <a:p>
            <a:pPr algn="ctr">
              <a:buNone/>
              <a:defRPr/>
            </a:pPr>
            <a:r>
              <a:rPr lang="uk-UA" b="1" i="1" dirty="0" smtClean="0">
                <a:solidFill>
                  <a:srgbClr val="0000CC"/>
                </a:solidFill>
                <a:latin typeface="Bookman Old Style" pitchFamily="18" charset="0"/>
              </a:rPr>
              <a:t>Людина приходить в цей світ, щоб жити. І лише </a:t>
            </a:r>
            <a:r>
              <a:rPr lang="ru-RU" b="1" i="1" dirty="0" smtClean="0">
                <a:solidFill>
                  <a:srgbClr val="0000CC"/>
                </a:solidFill>
                <a:latin typeface="Bookman Old Style" pitchFamily="18" charset="0"/>
              </a:rPr>
              <a:t>вона </a:t>
            </a:r>
            <a:r>
              <a:rPr lang="ru-RU" b="1" i="1" dirty="0" err="1" smtClean="0">
                <a:solidFill>
                  <a:srgbClr val="0000CC"/>
                </a:solidFill>
                <a:latin typeface="Bookman Old Style" pitchFamily="18" charset="0"/>
              </a:rPr>
              <a:t>здатна</a:t>
            </a:r>
            <a:r>
              <a:rPr lang="ru-RU" b="1" i="1" dirty="0" smtClean="0">
                <a:solidFill>
                  <a:srgbClr val="0000CC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0000CC"/>
                </a:solidFill>
                <a:latin typeface="Bookman Old Style" pitchFamily="18" charset="0"/>
              </a:rPr>
              <a:t>осмислювати</a:t>
            </a:r>
            <a:r>
              <a:rPr lang="ru-RU" b="1" i="1" dirty="0" smtClean="0">
                <a:solidFill>
                  <a:srgbClr val="0000CC"/>
                </a:solidFill>
                <a:latin typeface="Bookman Old Style" pitchFamily="18" charset="0"/>
              </a:rPr>
              <a:t> </a:t>
            </a:r>
          </a:p>
          <a:p>
            <a:pPr algn="ctr">
              <a:buNone/>
              <a:defRPr/>
            </a:pPr>
            <a:r>
              <a:rPr lang="ru-RU" b="1" i="1" dirty="0" err="1" smtClean="0">
                <a:solidFill>
                  <a:srgbClr val="0000CC"/>
                </a:solidFill>
                <a:latin typeface="Bookman Old Style" pitchFamily="18" charset="0"/>
              </a:rPr>
              <a:t>й</a:t>
            </a:r>
            <a:r>
              <a:rPr lang="ru-RU" b="1" i="1" dirty="0" smtClean="0">
                <a:solidFill>
                  <a:srgbClr val="0000CC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0000CC"/>
                </a:solidFill>
                <a:latin typeface="Bookman Old Style" pitchFamily="18" charset="0"/>
              </a:rPr>
              <a:t>оцінювати</a:t>
            </a:r>
            <a:r>
              <a:rPr lang="ru-RU" b="1" i="1" dirty="0" smtClean="0">
                <a:solidFill>
                  <a:srgbClr val="0000CC"/>
                </a:solidFill>
                <a:latin typeface="Bookman Old Style" pitchFamily="18" charset="0"/>
              </a:rPr>
              <a:t> </a:t>
            </a:r>
            <a:r>
              <a:rPr lang="uk-UA" b="1" i="1" dirty="0" smtClean="0">
                <a:solidFill>
                  <a:srgbClr val="0000CC"/>
                </a:solidFill>
                <a:latin typeface="Bookman Old Style" pitchFamily="18" charset="0"/>
              </a:rPr>
              <a:t>життя </a:t>
            </a:r>
          </a:p>
          <a:p>
            <a:pPr algn="ctr">
              <a:buNone/>
              <a:defRPr/>
            </a:pPr>
            <a:r>
              <a:rPr lang="uk-UA" b="1" i="1" dirty="0" smtClean="0">
                <a:solidFill>
                  <a:srgbClr val="0000CC"/>
                </a:solidFill>
                <a:latin typeface="Bookman Old Style" pitchFamily="18" charset="0"/>
              </a:rPr>
              <a:t>і його найбільшу  цінність  -</a:t>
            </a:r>
          </a:p>
          <a:p>
            <a:pPr algn="ctr">
              <a:buNone/>
              <a:defRPr/>
            </a:pPr>
            <a:r>
              <a:rPr lang="uk-UA" sz="4400" b="1" dirty="0" smtClean="0">
                <a:ln w="18000">
                  <a:solidFill>
                    <a:srgbClr val="9900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 д о р о в</a:t>
            </a:r>
            <a:r>
              <a:rPr lang="en-US" sz="4400" b="1" dirty="0" smtClean="0">
                <a:ln w="18000">
                  <a:solidFill>
                    <a:srgbClr val="9900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’</a:t>
            </a:r>
            <a:r>
              <a:rPr lang="uk-UA" sz="4400" b="1" dirty="0" smtClean="0">
                <a:ln w="18000">
                  <a:solidFill>
                    <a:srgbClr val="9900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я !!!</a:t>
            </a:r>
          </a:p>
          <a:p>
            <a:pPr>
              <a:buNone/>
            </a:pPr>
            <a:endParaRPr lang="uk-UA" dirty="0"/>
          </a:p>
        </p:txBody>
      </p:sp>
      <p:pic>
        <p:nvPicPr>
          <p:cNvPr id="10" name="il_fi" descr="http://klichkofund.org/titles/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068960"/>
            <a:ext cx="4788575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642910" y="428604"/>
          <a:ext cx="8072494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14546" y="214311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57%</a:t>
            </a:r>
            <a:endParaRPr lang="uk-UA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85728"/>
            <a:ext cx="7650432" cy="178595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>
                    <a:lumMod val="75000"/>
                  </a:schemeClr>
                </a:solidFill>
              </a:rPr>
              <a:t>Шкідливі </a:t>
            </a:r>
            <a:br>
              <a:rPr lang="uk-UA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uk-UA" dirty="0" smtClean="0">
                <a:solidFill>
                  <a:schemeClr val="bg1">
                    <a:lumMod val="75000"/>
                  </a:schemeClr>
                </a:solidFill>
              </a:rPr>
              <a:t>звички людини:</a:t>
            </a:r>
            <a:br>
              <a:rPr lang="uk-UA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uk-UA" dirty="0" smtClean="0">
                <a:solidFill>
                  <a:schemeClr val="bg1">
                    <a:lumMod val="75000"/>
                  </a:schemeClr>
                </a:solidFill>
              </a:rPr>
              <a:t> ЗА чи ПРОТИ</a:t>
            </a:r>
            <a:endParaRPr lang="uk-UA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images-partners.google.com/images?q=tbn:x1Q28rFsQF8BlM::http://zdoroviymir.com/images/articles/bc601c18b7632c7ee628859560320aa5/i_1245358954_4a3aab6a742b8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928934"/>
            <a:ext cx="3000396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7786742" cy="5483245"/>
          </a:xfrm>
        </p:spPr>
        <p:txBody>
          <a:bodyPr>
            <a:normAutofit fontScale="92500"/>
          </a:bodyPr>
          <a:lstStyle/>
          <a:p>
            <a:pPr marL="182563" indent="354013">
              <a:buFont typeface="Wingdings" pitchFamily="2" charset="2"/>
              <a:buChar char="Ø"/>
            </a:pPr>
            <a:r>
              <a:rPr lang="uk-UA" sz="3200" b="1" i="1" dirty="0" smtClean="0">
                <a:solidFill>
                  <a:srgbClr val="660066"/>
                </a:solidFill>
              </a:rPr>
              <a:t>В основі будь-якої шкідливої звички лежить залежність від чогось.</a:t>
            </a:r>
          </a:p>
          <a:p>
            <a:pPr marL="182563" indent="354013">
              <a:buFont typeface="Wingdings" pitchFamily="2" charset="2"/>
              <a:buChar char="Ø"/>
            </a:pPr>
            <a:r>
              <a:rPr lang="uk-UA" sz="3200" b="1" i="1" dirty="0" smtClean="0">
                <a:solidFill>
                  <a:srgbClr val="660066"/>
                </a:solidFill>
              </a:rPr>
              <a:t>Шкідлива звичка є однією з форм руйнівної поведінки, яка виражається у прагненні відійти від реальності.</a:t>
            </a:r>
          </a:p>
          <a:p>
            <a:pPr marL="182563" indent="354013">
              <a:buFont typeface="Wingdings" pitchFamily="2" charset="2"/>
              <a:buChar char="Ø"/>
            </a:pPr>
            <a:r>
              <a:rPr lang="uk-UA" sz="3200" b="1" i="1" dirty="0" smtClean="0">
                <a:solidFill>
                  <a:srgbClr val="660066"/>
                </a:solidFill>
              </a:rPr>
              <a:t>Шкідлива звичка не вирішує проблеми, а ось свободу поведінки, вчинків, </a:t>
            </a:r>
            <a:r>
              <a:rPr lang="uk-UA" sz="3200" b="1" i="1" dirty="0">
                <a:solidFill>
                  <a:srgbClr val="660066"/>
                </a:solidFill>
              </a:rPr>
              <a:t>с</a:t>
            </a:r>
            <a:r>
              <a:rPr lang="uk-UA" sz="3200" b="1" i="1" dirty="0" smtClean="0">
                <a:solidFill>
                  <a:srgbClr val="660066"/>
                </a:solidFill>
              </a:rPr>
              <a:t>пілкування </a:t>
            </a:r>
            <a:r>
              <a:rPr lang="uk-UA" sz="3200" b="1" i="1" dirty="0" err="1" smtClean="0">
                <a:solidFill>
                  <a:srgbClr val="660066"/>
                </a:solidFill>
              </a:rPr>
              <a:t>-обмежує</a:t>
            </a:r>
            <a:r>
              <a:rPr lang="uk-UA" sz="3200" b="1" i="1" dirty="0" smtClean="0">
                <a:solidFill>
                  <a:srgbClr val="660066"/>
                </a:solidFill>
              </a:rPr>
              <a:t> .</a:t>
            </a:r>
          </a:p>
          <a:p>
            <a:pPr marL="182563" indent="354013">
              <a:buFont typeface="Wingdings" pitchFamily="2" charset="2"/>
              <a:buChar char="Ø"/>
            </a:pPr>
            <a:r>
              <a:rPr lang="uk-UA" sz="3200" b="1" i="1" dirty="0" smtClean="0">
                <a:solidFill>
                  <a:srgbClr val="660066"/>
                </a:solidFill>
              </a:rPr>
              <a:t>Людина стає залежною від шкідливих звичок, стає її рабом.</a:t>
            </a:r>
          </a:p>
          <a:p>
            <a:pPr marL="182563" indent="354013">
              <a:buNone/>
            </a:pPr>
            <a:endParaRPr lang="uk-UA" dirty="0" smtClean="0">
              <a:solidFill>
                <a:srgbClr val="660066"/>
              </a:solidFill>
            </a:endParaRPr>
          </a:p>
          <a:p>
            <a:endParaRPr lang="uk-UA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024-600-261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572368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500034" y="4429132"/>
            <a:ext cx="4429156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215074" y="2143116"/>
            <a:ext cx="2786082" cy="17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7158" y="214290"/>
            <a:ext cx="4286280" cy="1714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2143116"/>
            <a:ext cx="3143272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solidFill>
                  <a:srgbClr val="66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Шкідливі</a:t>
            </a:r>
            <a:r>
              <a:rPr lang="ru-RU" sz="4800" b="1" cap="none" spc="0" dirty="0" smtClean="0">
                <a:ln w="11430"/>
                <a:solidFill>
                  <a:srgbClr val="66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solidFill>
                  <a:srgbClr val="66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звички</a:t>
            </a:r>
            <a:endParaRPr lang="ru-RU" sz="4800" b="1" cap="none" spc="0" dirty="0">
              <a:ln w="11430"/>
              <a:solidFill>
                <a:srgbClr val="66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5357826"/>
            <a:ext cx="7239000" cy="1097910"/>
          </a:xfrm>
        </p:spPr>
        <p:txBody>
          <a:bodyPr/>
          <a:lstStyle/>
          <a:p>
            <a:endParaRPr lang="uk-UA" dirty="0" smtClean="0"/>
          </a:p>
          <a:p>
            <a:pPr>
              <a:buNone/>
            </a:pP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500042"/>
            <a:ext cx="30626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Вживання</a:t>
            </a:r>
            <a:r>
              <a:rPr lang="ru-RU" sz="3600" b="1" cap="none" spc="0" dirty="0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алкоголю</a:t>
            </a:r>
            <a:endParaRPr lang="ru-RU" sz="3600" b="1" cap="none" spc="0" dirty="0">
              <a:ln w="17780" cmpd="sng">
                <a:solidFill>
                  <a:srgbClr val="0000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43702" y="2357430"/>
            <a:ext cx="21654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Тютюно</a:t>
            </a:r>
            <a:r>
              <a:rPr lang="ru-RU" sz="3600" b="1" dirty="0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</a:p>
          <a:p>
            <a:pPr algn="ctr"/>
            <a:r>
              <a:rPr lang="ru-RU" sz="36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паління</a:t>
            </a:r>
            <a:endParaRPr lang="ru-RU" sz="3600" b="1" cap="none" spc="0" dirty="0">
              <a:ln w="17780" cmpd="sng">
                <a:solidFill>
                  <a:srgbClr val="0000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4714884"/>
            <a:ext cx="3357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Наркоманія</a:t>
            </a:r>
            <a:endParaRPr lang="uk-UA" sz="3600" b="1" dirty="0">
              <a:ln w="17780" cmpd="sng">
                <a:solidFill>
                  <a:srgbClr val="0000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786190"/>
            <a:ext cx="25717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Переїдання</a:t>
            </a:r>
            <a:endParaRPr lang="ru-RU" sz="3200" b="1" cap="none" spc="0" dirty="0">
              <a:ln w="17780" cmpd="sng">
                <a:solidFill>
                  <a:srgbClr val="0000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6314" y="571480"/>
            <a:ext cx="26225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Залежність</a:t>
            </a:r>
            <a:r>
              <a:rPr lang="ru-RU" sz="3200" b="1" dirty="0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від</a:t>
            </a:r>
            <a:r>
              <a:rPr lang="ru-RU" sz="3200" b="1" dirty="0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ліків</a:t>
            </a:r>
            <a:endParaRPr lang="ru-RU" sz="3200" b="1" dirty="0">
              <a:ln w="17780" cmpd="sng">
                <a:solidFill>
                  <a:srgbClr val="0000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57752" y="4286256"/>
            <a:ext cx="313406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Залежність</a:t>
            </a:r>
            <a:r>
              <a:rPr lang="ru-RU" sz="2800" b="1" dirty="0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28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від</a:t>
            </a:r>
            <a:r>
              <a:rPr lang="ru-RU" sz="2800" b="1" dirty="0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ком</a:t>
            </a:r>
            <a:r>
              <a:rPr lang="en-US" sz="2800" b="1" dirty="0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’</a:t>
            </a:r>
            <a:r>
              <a:rPr lang="ru-RU" sz="28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ютера</a:t>
            </a:r>
            <a:r>
              <a:rPr lang="ru-RU" sz="2800" b="1" dirty="0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, </a:t>
            </a:r>
          </a:p>
          <a:p>
            <a:pPr algn="ctr"/>
            <a:r>
              <a:rPr lang="ru-RU" sz="2800" b="1" dirty="0" err="1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телевізора</a:t>
            </a:r>
            <a:endParaRPr lang="ru-RU" sz="2800" b="1" cap="none" spc="0" dirty="0">
              <a:ln w="17780" cmpd="sng">
                <a:solidFill>
                  <a:srgbClr val="0000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2143116"/>
            <a:ext cx="12779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cap="none" spc="0" dirty="0" smtClean="0">
                <a:ln w="17780" cmpd="sng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Лінь</a:t>
            </a:r>
            <a:endParaRPr lang="ru-RU" sz="4000" b="1" cap="none" spc="0" dirty="0">
              <a:ln w="17780" cmpd="sng">
                <a:solidFill>
                  <a:srgbClr val="0000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4" grpId="0" animBg="1"/>
      <p:bldP spid="7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71480"/>
            <a:ext cx="7992888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4000" dirty="0" smtClean="0">
                <a:solidFill>
                  <a:srgbClr val="003300"/>
                </a:solidFill>
              </a:rPr>
              <a:t>         </a:t>
            </a:r>
            <a:r>
              <a:rPr lang="uk-UA" sz="4000" dirty="0" smtClean="0">
                <a:solidFill>
                  <a:srgbClr val="0000CC"/>
                </a:solidFill>
              </a:rPr>
              <a:t>“У людства є три вороги, які забирають більше життів і приносять більше лиха, ніж усі війни разом узяті.</a:t>
            </a:r>
          </a:p>
          <a:p>
            <a:pPr>
              <a:buNone/>
            </a:pPr>
            <a:r>
              <a:rPr lang="uk-UA" sz="4000" dirty="0" smtClean="0">
                <a:solidFill>
                  <a:srgbClr val="0000CC"/>
                </a:solidFill>
              </a:rPr>
              <a:t>    Це алкоголізм,</a:t>
            </a:r>
            <a:r>
              <a:rPr lang="uk-UA" sz="4000" dirty="0" err="1" smtClean="0">
                <a:solidFill>
                  <a:srgbClr val="0000CC"/>
                </a:solidFill>
              </a:rPr>
              <a:t>тютюнопаління</a:t>
            </a:r>
            <a:r>
              <a:rPr lang="uk-UA" sz="4000" dirty="0" smtClean="0">
                <a:solidFill>
                  <a:srgbClr val="0000CC"/>
                </a:solidFill>
              </a:rPr>
              <a:t> </a:t>
            </a:r>
          </a:p>
          <a:p>
            <a:pPr>
              <a:buNone/>
            </a:pPr>
            <a:r>
              <a:rPr lang="uk-UA" sz="4000" dirty="0" smtClean="0">
                <a:solidFill>
                  <a:srgbClr val="0000CC"/>
                </a:solidFill>
              </a:rPr>
              <a:t>  і наркоманія ”</a:t>
            </a:r>
          </a:p>
          <a:p>
            <a:pPr algn="ctr">
              <a:buNone/>
            </a:pPr>
            <a:r>
              <a:rPr lang="uk-UA" sz="3600" b="1" i="1" dirty="0" smtClean="0"/>
              <a:t>                                         </a:t>
            </a:r>
            <a:r>
              <a:rPr lang="uk-UA" sz="2800" b="1" i="1" dirty="0" smtClean="0"/>
              <a:t>Томас  </a:t>
            </a:r>
            <a:r>
              <a:rPr lang="uk-UA" sz="2800" b="1" i="1" dirty="0" err="1" smtClean="0"/>
              <a:t>Пен</a:t>
            </a:r>
            <a:r>
              <a:rPr lang="uk-UA" sz="2800" b="1" i="1" dirty="0" smtClean="0"/>
              <a:t>   </a:t>
            </a:r>
          </a:p>
        </p:txBody>
      </p:sp>
      <p:pic>
        <p:nvPicPr>
          <p:cNvPr id="4" name="Рисунок 3" descr="1415299080de6ff3b0529d10fdb53cfe3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509120"/>
            <a:ext cx="5040560" cy="187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pPr algn="ctr"/>
            <a:r>
              <a:rPr lang="uk-UA" dirty="0" smtClean="0"/>
              <a:t> </a:t>
            </a:r>
            <a:r>
              <a:rPr lang="uk-UA" dirty="0" smtClean="0">
                <a:solidFill>
                  <a:srgbClr val="660066"/>
                </a:solidFill>
              </a:rPr>
              <a:t>Об'єднання у групи</a:t>
            </a:r>
            <a:endParaRPr lang="uk-UA" dirty="0">
              <a:solidFill>
                <a:srgbClr val="660066"/>
              </a:solidFill>
            </a:endParaRPr>
          </a:p>
        </p:txBody>
      </p:sp>
      <p:sp>
        <p:nvSpPr>
          <p:cNvPr id="5" name="Прямоугольник 4">
            <a:hlinkClick r:id="rId3" action="ppaction://hlinkpres?slideindex=1&amp;slidetitle="/>
          </p:cNvPr>
          <p:cNvSpPr/>
          <p:nvPr/>
        </p:nvSpPr>
        <p:spPr>
          <a:xfrm>
            <a:off x="0" y="1785926"/>
            <a:ext cx="51435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Ні-курінню!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>
            <a:hlinkClick r:id="rId4" action="ppaction://hlinkpres?slideindex=1&amp;slidetitle="/>
          </p:cNvPr>
          <p:cNvSpPr/>
          <p:nvPr/>
        </p:nvSpPr>
        <p:spPr>
          <a:xfrm>
            <a:off x="2571736" y="3357562"/>
            <a:ext cx="45614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Ні</a:t>
            </a:r>
            <a:r>
              <a:rPr lang="ru-RU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алкоголю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>
            <a:hlinkClick r:id="rId5" action="ppaction://hlinkpres?slideindex=1&amp;slidetitle="/>
          </p:cNvPr>
          <p:cNvSpPr/>
          <p:nvPr/>
        </p:nvSpPr>
        <p:spPr>
          <a:xfrm>
            <a:off x="785786" y="4714884"/>
            <a:ext cx="63579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Ні-наркотикам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" name="rg_hi" descr="http://t1.gstatic.com/images?q=tbn:ANd9GcQe_ITP6J1Le5IhcmHQ6fsBOTxq1UNiELe0DSQ2s7pcZxPfjaqnfQ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5852" y="3214686"/>
            <a:ext cx="1143008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http://t1.gstatic.com/images?q=tbn:OUPS825nGwWf0M: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4876" y="1714488"/>
            <a:ext cx="1000132" cy="107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http://t0.gstatic.com/images?q=tbn:bRSXnBHorLhG2M:">
            <a:hlinkClick r:id="rId10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43702" y="4714884"/>
            <a:ext cx="11049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t3.gstatic.com/images?q=tbn:ioYiTgZ4LSiCmM: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096083">
            <a:off x="4762272" y="4326525"/>
            <a:ext cx="2950352" cy="2037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143932" cy="1701972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rgbClr val="660066"/>
                </a:solidFill>
              </a:rPr>
              <a:t>Як  сказати  “НІ”  у ситуації алкогольної,  наркотичної  чи</a:t>
            </a:r>
            <a:br>
              <a:rPr lang="uk-UA" sz="3200" dirty="0" smtClean="0">
                <a:solidFill>
                  <a:srgbClr val="660066"/>
                </a:solidFill>
              </a:rPr>
            </a:br>
            <a:r>
              <a:rPr lang="uk-UA" sz="3200" dirty="0" smtClean="0">
                <a:solidFill>
                  <a:srgbClr val="660066"/>
                </a:solidFill>
              </a:rPr>
              <a:t>тютюнової  провокації</a:t>
            </a:r>
            <a:endParaRPr lang="uk-UA" sz="3200" dirty="0">
              <a:solidFill>
                <a:srgbClr val="66006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88840"/>
            <a:ext cx="7929618" cy="41373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i="1" dirty="0" smtClean="0">
                <a:solidFill>
                  <a:srgbClr val="0000FF"/>
                </a:solidFill>
              </a:rPr>
              <a:t>   Впевнене “ Ні ”</a:t>
            </a:r>
          </a:p>
          <a:p>
            <a:pPr>
              <a:buFont typeface="Wingdings" pitchFamily="2" charset="2"/>
              <a:buChar char="Ø"/>
            </a:pPr>
            <a:r>
              <a:rPr lang="uk-UA" b="1" i="1" dirty="0" smtClean="0">
                <a:solidFill>
                  <a:srgbClr val="0000FF"/>
                </a:solidFill>
              </a:rPr>
              <a:t>“ Ні, мені потрібно йти ”</a:t>
            </a:r>
          </a:p>
          <a:p>
            <a:pPr>
              <a:buFont typeface="Wingdings" pitchFamily="2" charset="2"/>
              <a:buChar char="Ø"/>
            </a:pPr>
            <a:r>
              <a:rPr lang="uk-UA" b="1" i="1" dirty="0" smtClean="0">
                <a:solidFill>
                  <a:srgbClr val="0000FF"/>
                </a:solidFill>
              </a:rPr>
              <a:t>“ Ні, я не буду цього робити, тому що…”</a:t>
            </a:r>
          </a:p>
          <a:p>
            <a:pPr>
              <a:buFont typeface="Wingdings" pitchFamily="2" charset="2"/>
              <a:buChar char="Ø"/>
            </a:pPr>
            <a:r>
              <a:rPr lang="uk-UA" b="1" i="1" dirty="0" smtClean="0">
                <a:solidFill>
                  <a:srgbClr val="0000FF"/>
                </a:solidFill>
              </a:rPr>
              <a:t>“ Я і без цього себе чудово почуваю ”</a:t>
            </a:r>
          </a:p>
          <a:p>
            <a:pPr>
              <a:buFont typeface="Wingdings" pitchFamily="2" charset="2"/>
              <a:buChar char="Ø"/>
            </a:pPr>
            <a:r>
              <a:rPr lang="uk-UA" b="1" i="1" dirty="0" smtClean="0">
                <a:solidFill>
                  <a:srgbClr val="0000FF"/>
                </a:solidFill>
              </a:rPr>
              <a:t>“ Ні, я вже пробував і мені не сподобалося ”</a:t>
            </a:r>
          </a:p>
          <a:p>
            <a:pPr>
              <a:buFont typeface="Wingdings" pitchFamily="2" charset="2"/>
              <a:buChar char="Ø"/>
            </a:pPr>
            <a:r>
              <a:rPr lang="uk-UA" b="1" i="1" dirty="0" smtClean="0">
                <a:solidFill>
                  <a:srgbClr val="0000FF"/>
                </a:solidFill>
              </a:rPr>
              <a:t>“ Коли мені це буде потрібно, </a:t>
            </a:r>
          </a:p>
          <a:p>
            <a:pPr>
              <a:buNone/>
            </a:pPr>
            <a:r>
              <a:rPr lang="uk-UA" b="1" i="1" dirty="0" smtClean="0">
                <a:solidFill>
                  <a:srgbClr val="0000FF"/>
                </a:solidFill>
              </a:rPr>
              <a:t>   я дам про це знати ”</a:t>
            </a:r>
          </a:p>
          <a:p>
            <a:pPr>
              <a:buFont typeface="Wingdings" pitchFamily="2" charset="2"/>
              <a:buChar char="Ø"/>
            </a:pPr>
            <a:r>
              <a:rPr lang="uk-UA" b="1" i="1" dirty="0" smtClean="0">
                <a:solidFill>
                  <a:srgbClr val="0000FF"/>
                </a:solidFill>
              </a:rPr>
              <a:t>“Я хочу бути здоровим ”</a:t>
            </a:r>
          </a:p>
          <a:p>
            <a:endParaRPr lang="uk-UA" b="1" i="1" dirty="0" smtClean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9" presetClass="entr" presetSubtype="0" ac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000"/>
                            </p:stCondLst>
                            <p:childTnLst>
                              <p:par>
                                <p:cTn id="60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0070C0"/>
                </a:solidFill>
              </a:rPr>
              <a:t>Аргументи на користь здорового способу життя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7786742" cy="4709160"/>
          </a:xfrm>
        </p:spPr>
        <p:txBody>
          <a:bodyPr>
            <a:normAutofit fontScale="92500" lnSpcReduction="10000"/>
          </a:bodyPr>
          <a:lstStyle/>
          <a:p>
            <a:r>
              <a:rPr lang="uk-UA" sz="2400" b="1" dirty="0" smtClean="0">
                <a:solidFill>
                  <a:srgbClr val="660066"/>
                </a:solidFill>
              </a:rPr>
              <a:t>Економічна вигода (економія від 2000 гривень на рік і більше).</a:t>
            </a:r>
          </a:p>
          <a:p>
            <a:r>
              <a:rPr lang="uk-UA" sz="2400" b="1" dirty="0" smtClean="0">
                <a:solidFill>
                  <a:srgbClr val="660066"/>
                </a:solidFill>
              </a:rPr>
              <a:t>Не працюємо на збагачення тютюнових і алкогольних компаній чи наркобізнесу.</a:t>
            </a:r>
          </a:p>
          <a:p>
            <a:r>
              <a:rPr lang="uk-UA" sz="2400" b="1" dirty="0" smtClean="0">
                <a:solidFill>
                  <a:srgbClr val="660066"/>
                </a:solidFill>
              </a:rPr>
              <a:t>Відсутність залежності. Свобода вибору дій, вчинків, життя!</a:t>
            </a:r>
          </a:p>
          <a:p>
            <a:r>
              <a:rPr lang="uk-UA" sz="2400" b="1" dirty="0" smtClean="0">
                <a:solidFill>
                  <a:srgbClr val="660066"/>
                </a:solidFill>
              </a:rPr>
              <a:t>Сила волі, вміння протистояти рекламі й соціальному тиску.</a:t>
            </a:r>
          </a:p>
          <a:p>
            <a:r>
              <a:rPr lang="uk-UA" sz="2400" b="1" dirty="0" smtClean="0">
                <a:solidFill>
                  <a:srgbClr val="660066"/>
                </a:solidFill>
              </a:rPr>
              <a:t>Відсутність психологічного дискомфорту (тривоги та пошуку часу і місця, для того, щоб викурити цигарку, випити тощо).</a:t>
            </a:r>
          </a:p>
          <a:p>
            <a:r>
              <a:rPr lang="uk-UA" sz="2400" b="1" dirty="0" smtClean="0">
                <a:solidFill>
                  <a:srgbClr val="660066"/>
                </a:solidFill>
              </a:rPr>
              <a:t>Здорове покоління.</a:t>
            </a:r>
          </a:p>
          <a:p>
            <a:r>
              <a:rPr lang="uk-UA" sz="2400" b="1" dirty="0" smtClean="0">
                <a:solidFill>
                  <a:srgbClr val="660066"/>
                </a:solidFill>
              </a:rPr>
              <a:t>Благополуччя в усіх сферах життя.</a:t>
            </a:r>
          </a:p>
          <a:p>
            <a:endParaRPr lang="uk-UA" sz="2400" dirty="0" smtClean="0"/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864</TotalTime>
  <Words>413</Words>
  <Application>Microsoft Office PowerPoint</Application>
  <PresentationFormat>Экран (4:3)</PresentationFormat>
  <Paragraphs>62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Презентация PowerPoint</vt:lpstr>
      <vt:lpstr>Презентация PowerPoint</vt:lpstr>
      <vt:lpstr>Шкідливі  звички людини:  ЗА чи ПРОТИ</vt:lpstr>
      <vt:lpstr>Презентация PowerPoint</vt:lpstr>
      <vt:lpstr>Презентация PowerPoint</vt:lpstr>
      <vt:lpstr>Презентация PowerPoint</vt:lpstr>
      <vt:lpstr> Об'єднання у групи</vt:lpstr>
      <vt:lpstr>Як  сказати  “НІ”  у ситуації алкогольної,  наркотичної  чи тютюнової  провокації</vt:lpstr>
      <vt:lpstr>Аргументи на користь здорового способу життя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Шкідливі звички</dc:title>
  <dc:creator>учень</dc:creator>
  <cp:lastModifiedBy>user</cp:lastModifiedBy>
  <cp:revision>81</cp:revision>
  <dcterms:created xsi:type="dcterms:W3CDTF">2011-02-14T09:41:49Z</dcterms:created>
  <dcterms:modified xsi:type="dcterms:W3CDTF">2012-10-11T08:04:08Z</dcterms:modified>
</cp:coreProperties>
</file>