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2" r:id="rId4"/>
    <p:sldId id="258" r:id="rId5"/>
    <p:sldId id="259" r:id="rId6"/>
    <p:sldId id="260" r:id="rId7"/>
    <p:sldId id="262" r:id="rId8"/>
    <p:sldId id="261" r:id="rId9"/>
    <p:sldId id="263" r:id="rId10"/>
    <p:sldId id="264" r:id="rId11"/>
    <p:sldId id="265" r:id="rId12"/>
    <p:sldId id="266" r:id="rId13"/>
    <p:sldId id="267" r:id="rId14"/>
    <p:sldId id="268" r:id="rId15"/>
    <p:sldId id="269" r:id="rId16"/>
    <p:sldId id="270" r:id="rId17"/>
    <p:sldId id="271" r:id="rId18"/>
    <p:sldId id="273" r:id="rId19"/>
    <p:sldId id="274"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368" y="-6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13.11.2013</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13.11.2013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13.11.2013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13.11.2013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13.11.2013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13.11.2013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13.11.2013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13.11.2013</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 Id="rId6" Type="http://schemas.openxmlformats.org/officeDocument/2006/relationships/image" Target="../media/image12.wmf"/><Relationship Id="rId5" Type="http://schemas.openxmlformats.org/officeDocument/2006/relationships/image" Target="../media/image11.wmf"/><Relationship Id="rId4" Type="http://schemas.openxmlformats.org/officeDocument/2006/relationships/image" Target="../media/image10.w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090466"/>
          </a:xfrm>
        </p:spPr>
        <p:txBody>
          <a:bodyPr>
            <a:normAutofit fontScale="90000"/>
          </a:bodyPr>
          <a:lstStyle/>
          <a:p>
            <a:pPr algn="ctr"/>
            <a:r>
              <a:rPr lang="uk-UA" sz="6000" b="1" dirty="0" smtClean="0"/>
              <a:t>Педагогічний  </a:t>
            </a:r>
            <a:br>
              <a:rPr lang="uk-UA" sz="6000" b="1" dirty="0" smtClean="0"/>
            </a:br>
            <a:r>
              <a:rPr lang="uk-UA" sz="6000" b="1" dirty="0" err="1" smtClean="0"/>
              <a:t>брейнстормінг</a:t>
            </a:r>
            <a:r>
              <a:rPr lang="uk-UA" sz="6000" dirty="0" smtClean="0"/>
              <a:t/>
            </a:r>
            <a:br>
              <a:rPr lang="uk-UA" sz="6000" dirty="0" smtClean="0"/>
            </a:br>
            <a:r>
              <a:rPr lang="uk-UA" dirty="0" smtClean="0"/>
              <a:t/>
            </a:r>
            <a:br>
              <a:rPr lang="uk-UA" dirty="0" smtClean="0"/>
            </a:br>
            <a:r>
              <a:rPr lang="uk-UA" b="1" dirty="0" err="1" smtClean="0"/>
              <a:t>“Компетентний</a:t>
            </a:r>
            <a:r>
              <a:rPr lang="uk-UA" b="1" dirty="0" smtClean="0"/>
              <a:t>  учитель  –  сучасний  учитель…Який  він?”</a:t>
            </a:r>
            <a:endParaRPr lang="ru-RU"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74638"/>
            <a:ext cx="7931224" cy="6106690"/>
          </a:xfrm>
        </p:spPr>
        <p:txBody>
          <a:bodyPr>
            <a:normAutofit/>
          </a:bodyPr>
          <a:lstStyle/>
          <a:p>
            <a:pPr algn="l"/>
            <a:r>
              <a:rPr lang="uk-UA" sz="4900" b="1" dirty="0" smtClean="0">
                <a:solidFill>
                  <a:srgbClr val="C00000"/>
                </a:solidFill>
              </a:rPr>
              <a:t>                    Ситуація  3</a:t>
            </a:r>
            <a:r>
              <a:rPr lang="ru-RU" sz="4000" dirty="0" smtClean="0"/>
              <a:t/>
            </a:r>
            <a:br>
              <a:rPr lang="ru-RU" sz="4000" dirty="0" smtClean="0"/>
            </a:br>
            <a:r>
              <a:rPr lang="uk-UA" sz="2700" b="1" dirty="0" smtClean="0"/>
              <a:t>1. «Не  хочеш — змусимо!»</a:t>
            </a:r>
            <a:r>
              <a:rPr lang="ru-RU" sz="2700" b="1" dirty="0" smtClean="0"/>
              <a:t/>
            </a:r>
            <a:br>
              <a:rPr lang="ru-RU" sz="2700" b="1" dirty="0" smtClean="0"/>
            </a:br>
            <a:r>
              <a:rPr lang="uk-UA" sz="2700" b="1" dirty="0" smtClean="0"/>
              <a:t>2. «Для  чого  ж  ти  тоді  прийшов  учитися?»</a:t>
            </a:r>
            <a:r>
              <a:rPr lang="ru-RU" sz="2700" b="1" dirty="0" smtClean="0"/>
              <a:t/>
            </a:r>
            <a:br>
              <a:rPr lang="ru-RU" sz="2700" b="1" dirty="0" smtClean="0"/>
            </a:br>
            <a:r>
              <a:rPr lang="uk-UA" sz="2700" b="1" dirty="0" smtClean="0"/>
              <a:t>3. «Тим  гірше   для   тебе, залишайся   неуком.  Твоє    </a:t>
            </a:r>
            <a:br>
              <a:rPr lang="uk-UA" sz="2700" b="1" dirty="0" smtClean="0"/>
            </a:br>
            <a:r>
              <a:rPr lang="uk-UA" sz="2700" b="1" dirty="0" smtClean="0"/>
              <a:t>     поводження   схоже   на  </a:t>
            </a:r>
            <a:r>
              <a:rPr lang="ru-RU" sz="2700" b="1" dirty="0" smtClean="0"/>
              <a:t/>
            </a:r>
            <a:br>
              <a:rPr lang="ru-RU" sz="2700" b="1" dirty="0" smtClean="0"/>
            </a:br>
            <a:r>
              <a:rPr lang="uk-UA" sz="2700" b="1" dirty="0" smtClean="0"/>
              <a:t>     поводження  людини,  що  на  зло  собі  хотів  би  </a:t>
            </a:r>
            <a:br>
              <a:rPr lang="uk-UA" sz="2700" b="1" dirty="0" smtClean="0"/>
            </a:br>
            <a:r>
              <a:rPr lang="uk-UA" sz="2700" b="1" dirty="0" smtClean="0"/>
              <a:t>     відрізати  свій  ніс».</a:t>
            </a:r>
            <a:r>
              <a:rPr lang="ru-RU" sz="2700" b="1" dirty="0" smtClean="0"/>
              <a:t/>
            </a:r>
            <a:br>
              <a:rPr lang="ru-RU" sz="2700" b="1" dirty="0" smtClean="0"/>
            </a:br>
            <a:r>
              <a:rPr lang="uk-UA" sz="2700" b="1" dirty="0" smtClean="0"/>
              <a:t>4. «Чи   усвідомлюєш   ти,   чим   це   може   для    </a:t>
            </a:r>
            <a:br>
              <a:rPr lang="uk-UA" sz="2700" b="1" dirty="0" smtClean="0"/>
            </a:br>
            <a:r>
              <a:rPr lang="uk-UA" sz="2700" b="1" dirty="0" smtClean="0"/>
              <a:t>    тебе   закінчитися?»</a:t>
            </a:r>
            <a:r>
              <a:rPr lang="ru-RU" sz="2700" b="1" dirty="0" smtClean="0"/>
              <a:t/>
            </a:r>
            <a:br>
              <a:rPr lang="ru-RU" sz="2700" b="1" dirty="0" smtClean="0"/>
            </a:br>
            <a:r>
              <a:rPr lang="uk-UA" sz="2700" b="1" dirty="0" smtClean="0"/>
              <a:t>5. «Не   міг   би   ти   пояснити,   чому?»</a:t>
            </a:r>
            <a:r>
              <a:rPr lang="ru-RU" sz="2700" b="1" dirty="0" smtClean="0"/>
              <a:t/>
            </a:r>
            <a:br>
              <a:rPr lang="ru-RU" sz="2700" b="1" dirty="0" smtClean="0"/>
            </a:br>
            <a:r>
              <a:rPr lang="uk-UA" sz="2700" b="1" dirty="0" smtClean="0"/>
              <a:t>6. «Давай   сядемо   й   обговоримо — може,   ти   і    </a:t>
            </a:r>
            <a:br>
              <a:rPr lang="uk-UA" sz="2700" b="1" dirty="0" smtClean="0"/>
            </a:br>
            <a:r>
              <a:rPr lang="uk-UA" sz="2700" b="1" dirty="0" smtClean="0"/>
              <a:t>    правий». </a:t>
            </a:r>
            <a:r>
              <a:rPr lang="ru-RU" sz="2700" b="1" dirty="0" smtClean="0"/>
              <a:t/>
            </a:r>
            <a:br>
              <a:rPr lang="ru-RU" sz="2700" b="1" dirty="0" smtClean="0"/>
            </a:br>
            <a:r>
              <a:rPr lang="uk-UA" sz="2700" b="1" dirty="0" smtClean="0"/>
              <a:t>7. _______________________________________</a:t>
            </a:r>
            <a:endParaRPr lang="ru-RU" sz="27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476672"/>
            <a:ext cx="7859216" cy="5688632"/>
          </a:xfrm>
        </p:spPr>
        <p:txBody>
          <a:bodyPr>
            <a:normAutofit/>
          </a:bodyPr>
          <a:lstStyle/>
          <a:p>
            <a:pPr algn="l"/>
            <a:r>
              <a:rPr lang="uk-UA" sz="4900" b="1" dirty="0" smtClean="0">
                <a:solidFill>
                  <a:srgbClr val="C00000"/>
                </a:solidFill>
              </a:rPr>
              <a:t>            Ситуація  4</a:t>
            </a:r>
            <a:r>
              <a:rPr lang="uk-UA" b="1" dirty="0" smtClean="0"/>
              <a:t/>
            </a:r>
            <a:br>
              <a:rPr lang="uk-UA" b="1" dirty="0" smtClean="0"/>
            </a:br>
            <a:r>
              <a:rPr lang="uk-UA" sz="2700" b="1" dirty="0" smtClean="0"/>
              <a:t>1. «Якщо  чесно  сказати — сумніваюся».</a:t>
            </a:r>
            <a:r>
              <a:rPr lang="ru-RU" sz="2700" b="1" dirty="0" smtClean="0"/>
              <a:t/>
            </a:r>
            <a:br>
              <a:rPr lang="ru-RU" sz="2700" b="1" dirty="0" smtClean="0"/>
            </a:br>
            <a:r>
              <a:rPr lang="uk-UA" sz="2700" b="1" dirty="0" smtClean="0"/>
              <a:t>2. «Пак,  звичайно,  у  цьому  ти  можеш  не  </a:t>
            </a:r>
            <a:br>
              <a:rPr lang="uk-UA" sz="2700" b="1" dirty="0" smtClean="0"/>
            </a:br>
            <a:r>
              <a:rPr lang="uk-UA" sz="2700" b="1" dirty="0" smtClean="0"/>
              <a:t>    сумніватися».</a:t>
            </a:r>
            <a:r>
              <a:rPr lang="ru-RU" sz="2700" b="1" dirty="0" smtClean="0"/>
              <a:t/>
            </a:r>
            <a:br>
              <a:rPr lang="ru-RU" sz="2700" b="1" dirty="0" smtClean="0"/>
            </a:br>
            <a:r>
              <a:rPr lang="uk-UA" sz="2700" b="1" dirty="0" smtClean="0"/>
              <a:t>3. «У  тебе  прекрасні  здібності,  і  я  пов'язую  з   </a:t>
            </a:r>
            <a:br>
              <a:rPr lang="uk-UA" sz="2700" b="1" dirty="0" smtClean="0"/>
            </a:br>
            <a:r>
              <a:rPr lang="uk-UA" sz="2700" b="1" dirty="0" smtClean="0"/>
              <a:t>    тобою  великі  надії».</a:t>
            </a:r>
            <a:r>
              <a:rPr lang="ru-RU" sz="2700" b="1" dirty="0" smtClean="0"/>
              <a:t/>
            </a:r>
            <a:br>
              <a:rPr lang="ru-RU" sz="2700" b="1" dirty="0" smtClean="0"/>
            </a:br>
            <a:r>
              <a:rPr lang="uk-UA" sz="2700" b="1" dirty="0" smtClean="0"/>
              <a:t>4. «Чому  ти  сумніваєшся  в  собі?»</a:t>
            </a:r>
            <a:r>
              <a:rPr lang="ru-RU" sz="2700" b="1" dirty="0" smtClean="0"/>
              <a:t/>
            </a:r>
            <a:br>
              <a:rPr lang="ru-RU" sz="2700" b="1" dirty="0" smtClean="0"/>
            </a:br>
            <a:r>
              <a:rPr lang="uk-UA" sz="2700" b="1" dirty="0" smtClean="0"/>
              <a:t>5. «Давай  поговоримо  і  з'ясуємо  в  чому  тут  </a:t>
            </a:r>
            <a:br>
              <a:rPr lang="uk-UA" sz="2700" b="1" dirty="0" smtClean="0"/>
            </a:br>
            <a:r>
              <a:rPr lang="uk-UA" sz="2700" b="1" dirty="0" smtClean="0"/>
              <a:t>    проблема». </a:t>
            </a:r>
            <a:r>
              <a:rPr lang="ru-RU" sz="2700" b="1" dirty="0" smtClean="0"/>
              <a:t/>
            </a:r>
            <a:br>
              <a:rPr lang="ru-RU" sz="2700" b="1" dirty="0" smtClean="0"/>
            </a:br>
            <a:r>
              <a:rPr lang="uk-UA" sz="2700" b="1" dirty="0" smtClean="0"/>
              <a:t>6. «Багато  чого  залежить  від  того,  як  ми  з  тобою   </a:t>
            </a:r>
            <a:br>
              <a:rPr lang="uk-UA" sz="2700" b="1" dirty="0" smtClean="0"/>
            </a:br>
            <a:r>
              <a:rPr lang="uk-UA" sz="2700" b="1" dirty="0" smtClean="0"/>
              <a:t>    будемо  працювати».</a:t>
            </a:r>
            <a:r>
              <a:rPr lang="ru-RU" sz="2700" b="1" dirty="0" smtClean="0"/>
              <a:t/>
            </a:r>
            <a:br>
              <a:rPr lang="ru-RU" sz="2700" b="1" dirty="0" smtClean="0"/>
            </a:br>
            <a:r>
              <a:rPr lang="uk-UA" sz="2700" b="1" dirty="0" smtClean="0"/>
              <a:t>7. ________________________ </a:t>
            </a:r>
            <a:endParaRPr lang="ru-RU" sz="27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74638"/>
            <a:ext cx="8075240" cy="6178698"/>
          </a:xfrm>
        </p:spPr>
        <p:txBody>
          <a:bodyPr>
            <a:normAutofit fontScale="90000"/>
          </a:bodyPr>
          <a:lstStyle/>
          <a:p>
            <a:pPr algn="l"/>
            <a:r>
              <a:rPr lang="uk-UA" sz="4900" b="1" dirty="0" smtClean="0">
                <a:solidFill>
                  <a:srgbClr val="C00000"/>
                </a:solidFill>
              </a:rPr>
              <a:t>                 Ситуація  5</a:t>
            </a:r>
            <a:r>
              <a:rPr lang="uk-UA" sz="4000" b="1" dirty="0" smtClean="0"/>
              <a:t/>
            </a:r>
            <a:br>
              <a:rPr lang="uk-UA" sz="4000" b="1" dirty="0" smtClean="0"/>
            </a:br>
            <a:r>
              <a:rPr lang="uk-UA" sz="2200" b="1" dirty="0" smtClean="0"/>
              <a:t>1. «Спробуй   тільки!»</a:t>
            </a:r>
            <a:r>
              <a:rPr lang="ru-RU" sz="2200" b="1" dirty="0" smtClean="0"/>
              <a:t/>
            </a:r>
            <a:br>
              <a:rPr lang="ru-RU" sz="2200" b="1" dirty="0" smtClean="0"/>
            </a:br>
            <a:r>
              <a:rPr lang="uk-UA" sz="2200" b="1" dirty="0" smtClean="0"/>
              <a:t>2. «Наступного   разу   тобі   прийдеться   прийти  в  школу  з  батьками».</a:t>
            </a:r>
            <a:r>
              <a:rPr lang="ru-RU" sz="2200" b="1" dirty="0" smtClean="0"/>
              <a:t/>
            </a:r>
            <a:br>
              <a:rPr lang="ru-RU" sz="2200" b="1" dirty="0" smtClean="0"/>
            </a:br>
            <a:r>
              <a:rPr lang="uk-UA" sz="2200" b="1" dirty="0" smtClean="0"/>
              <a:t>3. «Це — твоя  справа,  тобі ж здавати іспит (залік). Прийдеться все-одно </a:t>
            </a:r>
            <a:r>
              <a:rPr lang="ru-RU" sz="2200" b="1" dirty="0" smtClean="0"/>
              <a:t/>
            </a:r>
            <a:br>
              <a:rPr lang="ru-RU" sz="2200" b="1" dirty="0" smtClean="0"/>
            </a:br>
            <a:r>
              <a:rPr lang="uk-UA" sz="2200" b="1" dirty="0" smtClean="0"/>
              <a:t>    звітувати  за  пропущені  заняття,  я  потім  тебе  обов'язково  </a:t>
            </a:r>
            <a:br>
              <a:rPr lang="uk-UA" sz="2200" b="1" dirty="0" smtClean="0"/>
            </a:br>
            <a:r>
              <a:rPr lang="uk-UA" sz="2200" b="1" dirty="0" smtClean="0"/>
              <a:t>    запитаю».</a:t>
            </a:r>
            <a:r>
              <a:rPr lang="ru-RU" sz="2200" b="1" dirty="0" smtClean="0"/>
              <a:t/>
            </a:r>
            <a:br>
              <a:rPr lang="ru-RU" sz="2200" b="1" dirty="0" smtClean="0"/>
            </a:br>
            <a:r>
              <a:rPr lang="uk-UA" sz="2200" b="1" dirty="0" smtClean="0"/>
              <a:t>4. «Ти,  мені  здається,  дуже  несерйозно  відносишся  до  занять».</a:t>
            </a:r>
            <a:r>
              <a:rPr lang="ru-RU" sz="2200" b="1" dirty="0" smtClean="0"/>
              <a:t/>
            </a:r>
            <a:br>
              <a:rPr lang="ru-RU" sz="2200" b="1" dirty="0" smtClean="0"/>
            </a:br>
            <a:r>
              <a:rPr lang="uk-UA" sz="2200" b="1" dirty="0" smtClean="0"/>
              <a:t>5. «Може, тобі  взагалі  краще  залишити  школу?»</a:t>
            </a:r>
            <a:r>
              <a:rPr lang="ru-RU" sz="2200" b="1" dirty="0" smtClean="0"/>
              <a:t/>
            </a:r>
            <a:br>
              <a:rPr lang="ru-RU" sz="2200" b="1" dirty="0" smtClean="0"/>
            </a:br>
            <a:r>
              <a:rPr lang="uk-UA" sz="2200" b="1" dirty="0" smtClean="0"/>
              <a:t>6. «А  що  ти збираєшся  робити  далі?»</a:t>
            </a:r>
            <a:r>
              <a:rPr lang="ru-RU" sz="2200" b="1" dirty="0" smtClean="0"/>
              <a:t/>
            </a:r>
            <a:br>
              <a:rPr lang="ru-RU" sz="2200" b="1" dirty="0" smtClean="0"/>
            </a:br>
            <a:r>
              <a:rPr lang="uk-UA" sz="2200" b="1" dirty="0" smtClean="0"/>
              <a:t>7. «Мені  цікаво  знати,  чому  відвідування  концерту  (прогулянка   з    </a:t>
            </a:r>
            <a:br>
              <a:rPr lang="uk-UA" sz="2200" b="1" dirty="0" smtClean="0"/>
            </a:br>
            <a:r>
              <a:rPr lang="uk-UA" sz="2200" b="1" dirty="0" smtClean="0"/>
              <a:t>      друзями,   відвідування  змагання)  для  тебе  цікавіше,  чим  заняття  </a:t>
            </a:r>
            <a:br>
              <a:rPr lang="uk-UA" sz="2200" b="1" dirty="0" smtClean="0"/>
            </a:br>
            <a:r>
              <a:rPr lang="uk-UA" sz="2200" b="1" dirty="0" smtClean="0"/>
              <a:t>     в   школі».</a:t>
            </a:r>
            <a:r>
              <a:rPr lang="ru-RU" sz="2200" b="1" dirty="0" smtClean="0"/>
              <a:t/>
            </a:r>
            <a:br>
              <a:rPr lang="ru-RU" sz="2200" b="1" dirty="0" smtClean="0"/>
            </a:br>
            <a:r>
              <a:rPr lang="uk-UA" sz="2200" b="1" dirty="0" smtClean="0"/>
              <a:t>8. «Я   тебе   розумію:  відпочивати,  ходити  на  концерти,  бувати  на   </a:t>
            </a:r>
            <a:br>
              <a:rPr lang="uk-UA" sz="2200" b="1" dirty="0" smtClean="0"/>
            </a:br>
            <a:r>
              <a:rPr lang="uk-UA" sz="2200" b="1" dirty="0" smtClean="0"/>
              <a:t>     змаганнях,   спілкуватися   з   друзями  дійсно  цікавіше,  ніж  учитися   </a:t>
            </a:r>
            <a:br>
              <a:rPr lang="uk-UA" sz="2200" b="1" dirty="0" smtClean="0"/>
            </a:br>
            <a:r>
              <a:rPr lang="uk-UA" sz="2200" b="1" dirty="0" smtClean="0"/>
              <a:t>     в   школі. Але я, проте, </a:t>
            </a:r>
            <a:r>
              <a:rPr lang="ru-RU" sz="2200" b="1" dirty="0" smtClean="0"/>
              <a:t>   </a:t>
            </a:r>
            <a:r>
              <a:rPr lang="uk-UA" sz="2200" b="1" dirty="0" smtClean="0"/>
              <a:t>хотів  би  знати,  чому   це  так  саме  для   </a:t>
            </a:r>
            <a:br>
              <a:rPr lang="uk-UA" sz="2200" b="1" dirty="0" smtClean="0"/>
            </a:br>
            <a:r>
              <a:rPr lang="uk-UA" sz="2200" b="1" dirty="0" smtClean="0"/>
              <a:t>     тебе».</a:t>
            </a:r>
            <a:r>
              <a:rPr lang="ru-RU" sz="2200" b="1" dirty="0" smtClean="0"/>
              <a:t/>
            </a:r>
            <a:br>
              <a:rPr lang="ru-RU" sz="2200" b="1" dirty="0" smtClean="0"/>
            </a:br>
            <a:r>
              <a:rPr lang="uk-UA" sz="2200" b="1" dirty="0" smtClean="0"/>
              <a:t>9. _________________________ </a:t>
            </a:r>
            <a:r>
              <a:rPr lang="ru-RU" sz="2200" b="1" dirty="0" smtClean="0"/>
              <a:t/>
            </a:r>
            <a:br>
              <a:rPr lang="ru-RU" sz="2200" b="1" dirty="0" smtClean="0"/>
            </a:br>
            <a:endParaRPr lang="ru-RU" sz="2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274638"/>
            <a:ext cx="7715200" cy="6106690"/>
          </a:xfrm>
        </p:spPr>
        <p:txBody>
          <a:bodyPr>
            <a:normAutofit fontScale="90000"/>
          </a:bodyPr>
          <a:lstStyle/>
          <a:p>
            <a:r>
              <a:rPr lang="uk-UA" sz="4900" dirty="0" smtClean="0"/>
              <a:t>               </a:t>
            </a:r>
            <a:r>
              <a:rPr lang="uk-UA" sz="4900" b="1" dirty="0" smtClean="0">
                <a:solidFill>
                  <a:srgbClr val="C00000"/>
                </a:solidFill>
              </a:rPr>
              <a:t>Ситуація  6</a:t>
            </a:r>
            <a:r>
              <a:rPr lang="uk-UA" b="1" dirty="0" smtClean="0"/>
              <a:t/>
            </a:r>
            <a:br>
              <a:rPr lang="uk-UA" b="1" dirty="0" smtClean="0"/>
            </a:br>
            <a:r>
              <a:rPr lang="uk-UA" sz="3100" b="1" dirty="0" smtClean="0"/>
              <a:t>1. «Я   думаю,  що  з  твоєї  сторони  не  дуже </a:t>
            </a:r>
            <a:br>
              <a:rPr lang="uk-UA" sz="3100" b="1" dirty="0" smtClean="0"/>
            </a:br>
            <a:r>
              <a:rPr lang="uk-UA" sz="3100" b="1" dirty="0" smtClean="0"/>
              <a:t>     пристойно  робити  мені  такі  зауваження».</a:t>
            </a:r>
            <a:r>
              <a:rPr lang="ru-RU" sz="3100" b="1" dirty="0" smtClean="0"/>
              <a:t/>
            </a:r>
            <a:br>
              <a:rPr lang="ru-RU" sz="3100" b="1" dirty="0" smtClean="0"/>
            </a:br>
            <a:r>
              <a:rPr lang="uk-UA" sz="3100" b="1" dirty="0" smtClean="0"/>
              <a:t>2. «Так,  я    погано    себе    почуваю».</a:t>
            </a:r>
            <a:r>
              <a:rPr lang="ru-RU" sz="3100" b="1" dirty="0" smtClean="0"/>
              <a:t/>
            </a:r>
            <a:br>
              <a:rPr lang="ru-RU" sz="3100" b="1" dirty="0" smtClean="0"/>
            </a:br>
            <a:r>
              <a:rPr lang="uk-UA" sz="3100" b="1" dirty="0" smtClean="0"/>
              <a:t>3. «Не  хвилюйся  про  мене,  краще  на  себе   </a:t>
            </a:r>
            <a:br>
              <a:rPr lang="uk-UA" sz="3100" b="1" dirty="0" smtClean="0"/>
            </a:br>
            <a:r>
              <a:rPr lang="uk-UA" sz="3100" b="1" dirty="0" smtClean="0"/>
              <a:t>    подивися».</a:t>
            </a:r>
            <a:r>
              <a:rPr lang="ru-RU" sz="3100" b="1" dirty="0" smtClean="0"/>
              <a:t/>
            </a:r>
            <a:br>
              <a:rPr lang="ru-RU" sz="3100" b="1" dirty="0" smtClean="0"/>
            </a:br>
            <a:r>
              <a:rPr lang="uk-UA" sz="3100" b="1" dirty="0" smtClean="0"/>
              <a:t>4. «Я   сьогодні   погано  спав,   у   мене  багато   </a:t>
            </a:r>
            <a:br>
              <a:rPr lang="uk-UA" sz="3100" b="1" dirty="0" smtClean="0"/>
            </a:br>
            <a:r>
              <a:rPr lang="uk-UA" sz="3100" b="1" dirty="0" smtClean="0"/>
              <a:t>    роботи».</a:t>
            </a:r>
            <a:r>
              <a:rPr lang="ru-RU" sz="3100" b="1" dirty="0" smtClean="0"/>
              <a:t/>
            </a:r>
            <a:br>
              <a:rPr lang="ru-RU" sz="3100" b="1" dirty="0" smtClean="0"/>
            </a:br>
            <a:r>
              <a:rPr lang="uk-UA" sz="3100" b="1" dirty="0" smtClean="0"/>
              <a:t>5. «Не  турбуйся,  це  не  перешкодить  нашим  </a:t>
            </a:r>
            <a:br>
              <a:rPr lang="uk-UA" sz="3100" b="1" dirty="0" smtClean="0"/>
            </a:br>
            <a:r>
              <a:rPr lang="uk-UA" sz="3100" b="1" dirty="0" smtClean="0"/>
              <a:t>     заняттям».</a:t>
            </a:r>
            <a:r>
              <a:rPr lang="ru-RU" sz="3100" b="1" dirty="0" smtClean="0"/>
              <a:t/>
            </a:r>
            <a:br>
              <a:rPr lang="ru-RU" sz="3100" b="1" dirty="0" smtClean="0"/>
            </a:br>
            <a:r>
              <a:rPr lang="uk-UA" sz="3100" b="1" dirty="0" smtClean="0"/>
              <a:t>6. «Ти — дуже уважний,  спасибі  за  турботу!»</a:t>
            </a:r>
            <a:r>
              <a:rPr lang="ru-RU" sz="3100" b="1" dirty="0" smtClean="0"/>
              <a:t/>
            </a:r>
            <a:br>
              <a:rPr lang="ru-RU" sz="3100" b="1" dirty="0" smtClean="0"/>
            </a:br>
            <a:r>
              <a:rPr lang="uk-UA" sz="3100" b="1" dirty="0" smtClean="0"/>
              <a:t>7.________________________________ </a:t>
            </a:r>
            <a:r>
              <a:rPr lang="ru-RU" sz="3100" b="1" dirty="0" smtClean="0"/>
              <a:t/>
            </a:r>
            <a:br>
              <a:rPr lang="ru-RU" sz="3100" b="1" dirty="0" smtClean="0"/>
            </a:br>
            <a:r>
              <a:rPr lang="uk-UA" sz="3100" b="1" dirty="0" smtClean="0"/>
              <a:t> </a:t>
            </a:r>
            <a:endParaRPr lang="ru-RU" sz="3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34682"/>
          </a:xfrm>
        </p:spPr>
        <p:txBody>
          <a:bodyPr>
            <a:normAutofit fontScale="90000"/>
          </a:bodyPr>
          <a:lstStyle/>
          <a:p>
            <a:r>
              <a:rPr lang="uk-UA" b="1" dirty="0" smtClean="0">
                <a:solidFill>
                  <a:srgbClr val="C00000"/>
                </a:solidFill>
              </a:rPr>
              <a:t>Оцінка  результатів  і  висновки</a:t>
            </a:r>
            <a:br>
              <a:rPr lang="uk-UA" b="1" dirty="0" smtClean="0">
                <a:solidFill>
                  <a:srgbClr val="C00000"/>
                </a:solidFill>
              </a:rPr>
            </a:br>
            <a:r>
              <a:rPr lang="uk-UA" dirty="0" smtClean="0"/>
              <a:t/>
            </a:r>
            <a:br>
              <a:rPr lang="uk-UA" dirty="0" smtClean="0"/>
            </a:br>
            <a:r>
              <a:rPr lang="uk-UA" dirty="0" smtClean="0"/>
              <a:t/>
            </a:r>
            <a:br>
              <a:rPr lang="uk-UA" dirty="0" smtClean="0"/>
            </a:br>
            <a:r>
              <a:rPr lang="uk-UA" dirty="0" smtClean="0"/>
              <a:t/>
            </a:r>
            <a:br>
              <a:rPr lang="uk-UA" dirty="0" smtClean="0"/>
            </a:br>
            <a:r>
              <a:rPr lang="uk-UA" dirty="0" smtClean="0"/>
              <a:t/>
            </a:r>
            <a:br>
              <a:rPr lang="uk-UA" dirty="0" smtClean="0"/>
            </a:br>
            <a:r>
              <a:rPr lang="uk-UA" dirty="0" smtClean="0"/>
              <a:t/>
            </a:r>
            <a:br>
              <a:rPr lang="uk-UA" dirty="0" smtClean="0"/>
            </a:br>
            <a:r>
              <a:rPr lang="uk-UA" dirty="0" smtClean="0"/>
              <a:t/>
            </a:r>
            <a:br>
              <a:rPr lang="uk-UA" dirty="0" smtClean="0"/>
            </a:br>
            <a:endParaRPr lang="ru-RU" dirty="0"/>
          </a:p>
        </p:txBody>
      </p:sp>
      <p:graphicFrame>
        <p:nvGraphicFramePr>
          <p:cNvPr id="3" name="Таблица 2"/>
          <p:cNvGraphicFramePr>
            <a:graphicFrameLocks noGrp="1"/>
          </p:cNvGraphicFramePr>
          <p:nvPr/>
        </p:nvGraphicFramePr>
        <p:xfrm>
          <a:off x="1187620" y="1484782"/>
          <a:ext cx="7128792" cy="4864092"/>
        </p:xfrm>
        <a:graphic>
          <a:graphicData uri="http://schemas.openxmlformats.org/drawingml/2006/table">
            <a:tbl>
              <a:tblPr firstRow="1" bandRow="1">
                <a:tableStyleId>{5C22544A-7EE6-4342-B048-85BDC9FD1C3A}</a:tableStyleId>
              </a:tblPr>
              <a:tblGrid>
                <a:gridCol w="792088"/>
                <a:gridCol w="792088"/>
                <a:gridCol w="792088"/>
                <a:gridCol w="792088"/>
                <a:gridCol w="792088"/>
                <a:gridCol w="792088"/>
                <a:gridCol w="792088"/>
                <a:gridCol w="792088"/>
                <a:gridCol w="792088"/>
              </a:tblGrid>
              <a:tr h="679446">
                <a:tc>
                  <a:txBody>
                    <a:bodyPr/>
                    <a:lstStyle/>
                    <a:p>
                      <a:endParaRPr lang="ru-RU" dirty="0"/>
                    </a:p>
                  </a:txBody>
                  <a:tcPr/>
                </a:tc>
                <a:tc>
                  <a:txBody>
                    <a:bodyPr/>
                    <a:lstStyle/>
                    <a:p>
                      <a:pPr algn="ctr"/>
                      <a:r>
                        <a:rPr lang="uk-UA" sz="3600" dirty="0" smtClean="0"/>
                        <a:t> 1</a:t>
                      </a:r>
                      <a:endParaRPr lang="ru-RU" sz="3600" dirty="0"/>
                    </a:p>
                  </a:txBody>
                  <a:tcPr/>
                </a:tc>
                <a:tc>
                  <a:txBody>
                    <a:bodyPr/>
                    <a:lstStyle/>
                    <a:p>
                      <a:pPr algn="ctr"/>
                      <a:r>
                        <a:rPr lang="uk-UA" sz="3600" dirty="0" smtClean="0"/>
                        <a:t>2</a:t>
                      </a:r>
                      <a:endParaRPr lang="ru-RU" sz="3600" dirty="0"/>
                    </a:p>
                  </a:txBody>
                  <a:tcPr/>
                </a:tc>
                <a:tc>
                  <a:txBody>
                    <a:bodyPr/>
                    <a:lstStyle/>
                    <a:p>
                      <a:pPr algn="ctr"/>
                      <a:r>
                        <a:rPr lang="uk-UA" sz="2800" dirty="0" smtClean="0"/>
                        <a:t>3</a:t>
                      </a:r>
                      <a:endParaRPr lang="ru-RU" sz="2800" dirty="0"/>
                    </a:p>
                  </a:txBody>
                  <a:tcPr/>
                </a:tc>
                <a:tc>
                  <a:txBody>
                    <a:bodyPr/>
                    <a:lstStyle/>
                    <a:p>
                      <a:pPr algn="ctr"/>
                      <a:r>
                        <a:rPr lang="uk-UA" sz="2800" dirty="0" smtClean="0"/>
                        <a:t>4</a:t>
                      </a:r>
                      <a:endParaRPr lang="ru-RU" sz="2800" dirty="0"/>
                    </a:p>
                  </a:txBody>
                  <a:tcPr/>
                </a:tc>
                <a:tc>
                  <a:txBody>
                    <a:bodyPr/>
                    <a:lstStyle/>
                    <a:p>
                      <a:pPr algn="ctr"/>
                      <a:r>
                        <a:rPr lang="uk-UA" sz="2800" dirty="0" smtClean="0"/>
                        <a:t>5</a:t>
                      </a:r>
                      <a:endParaRPr lang="ru-RU" sz="2800" dirty="0"/>
                    </a:p>
                  </a:txBody>
                  <a:tcPr/>
                </a:tc>
                <a:tc>
                  <a:txBody>
                    <a:bodyPr/>
                    <a:lstStyle/>
                    <a:p>
                      <a:pPr algn="ctr"/>
                      <a:r>
                        <a:rPr lang="uk-UA" sz="2800" dirty="0" smtClean="0"/>
                        <a:t>6</a:t>
                      </a:r>
                      <a:endParaRPr lang="ru-RU" sz="2800" dirty="0"/>
                    </a:p>
                  </a:txBody>
                  <a:tcPr/>
                </a:tc>
                <a:tc>
                  <a:txBody>
                    <a:bodyPr/>
                    <a:lstStyle/>
                    <a:p>
                      <a:pPr algn="ctr"/>
                      <a:r>
                        <a:rPr lang="uk-UA" sz="2800" dirty="0" smtClean="0"/>
                        <a:t>7</a:t>
                      </a:r>
                      <a:endParaRPr lang="ru-RU" sz="2800" dirty="0"/>
                    </a:p>
                  </a:txBody>
                  <a:tcPr/>
                </a:tc>
                <a:tc>
                  <a:txBody>
                    <a:bodyPr/>
                    <a:lstStyle/>
                    <a:p>
                      <a:pPr algn="ctr"/>
                      <a:r>
                        <a:rPr lang="uk-UA" sz="2800" dirty="0" smtClean="0"/>
                        <a:t>8</a:t>
                      </a:r>
                      <a:endParaRPr lang="ru-RU" sz="2800" dirty="0"/>
                    </a:p>
                  </a:txBody>
                  <a:tcPr/>
                </a:tc>
              </a:tr>
              <a:tr h="679446">
                <a:tc>
                  <a:txBody>
                    <a:bodyPr/>
                    <a:lstStyle/>
                    <a:p>
                      <a:pPr algn="ctr"/>
                      <a:r>
                        <a:rPr lang="uk-UA" sz="3600" b="1" dirty="0" smtClean="0"/>
                        <a:t>1</a:t>
                      </a:r>
                      <a:endParaRPr lang="ru-RU" sz="3600" b="1" dirty="0"/>
                    </a:p>
                  </a:txBody>
                  <a:tcPr/>
                </a:tc>
                <a:tc>
                  <a:txBody>
                    <a:bodyPr/>
                    <a:lstStyle/>
                    <a:p>
                      <a:pPr algn="ctr"/>
                      <a:r>
                        <a:rPr lang="uk-UA" sz="3600" b="1" dirty="0" smtClean="0">
                          <a:solidFill>
                            <a:srgbClr val="C00000"/>
                          </a:solidFill>
                        </a:rPr>
                        <a:t>4</a:t>
                      </a:r>
                      <a:endParaRPr lang="ru-RU" sz="3600" b="1" dirty="0">
                        <a:solidFill>
                          <a:srgbClr val="C00000"/>
                        </a:solidFill>
                      </a:endParaRPr>
                    </a:p>
                  </a:txBody>
                  <a:tcPr/>
                </a:tc>
                <a:tc>
                  <a:txBody>
                    <a:bodyPr/>
                    <a:lstStyle/>
                    <a:p>
                      <a:pPr algn="ctr"/>
                      <a:r>
                        <a:rPr lang="uk-UA" sz="3600" b="1" dirty="0" smtClean="0">
                          <a:solidFill>
                            <a:srgbClr val="C00000"/>
                          </a:solidFill>
                        </a:rPr>
                        <a:t>3</a:t>
                      </a:r>
                      <a:endParaRPr lang="ru-RU" sz="3600" b="1" dirty="0">
                        <a:solidFill>
                          <a:srgbClr val="C00000"/>
                        </a:solidFill>
                      </a:endParaRPr>
                    </a:p>
                  </a:txBody>
                  <a:tcPr/>
                </a:tc>
                <a:tc>
                  <a:txBody>
                    <a:bodyPr/>
                    <a:lstStyle/>
                    <a:p>
                      <a:pPr algn="ctr"/>
                      <a:r>
                        <a:rPr lang="uk-UA" sz="3600" b="1" dirty="0" smtClean="0">
                          <a:solidFill>
                            <a:srgbClr val="C00000"/>
                          </a:solidFill>
                        </a:rPr>
                        <a:t>4</a:t>
                      </a:r>
                      <a:endParaRPr lang="ru-RU" sz="3600" b="1" dirty="0">
                        <a:solidFill>
                          <a:srgbClr val="C00000"/>
                        </a:solidFill>
                      </a:endParaRPr>
                    </a:p>
                  </a:txBody>
                  <a:tcPr/>
                </a:tc>
                <a:tc>
                  <a:txBody>
                    <a:bodyPr/>
                    <a:lstStyle/>
                    <a:p>
                      <a:pPr algn="ctr"/>
                      <a:r>
                        <a:rPr lang="uk-UA" sz="3600" b="1" dirty="0" smtClean="0">
                          <a:solidFill>
                            <a:srgbClr val="C00000"/>
                          </a:solidFill>
                        </a:rPr>
                        <a:t>2</a:t>
                      </a:r>
                      <a:endParaRPr lang="ru-RU" sz="3600" b="1" dirty="0">
                        <a:solidFill>
                          <a:srgbClr val="C00000"/>
                        </a:solidFill>
                      </a:endParaRPr>
                    </a:p>
                  </a:txBody>
                  <a:tcPr/>
                </a:tc>
                <a:tc>
                  <a:txBody>
                    <a:bodyPr/>
                    <a:lstStyle/>
                    <a:p>
                      <a:pPr algn="ctr"/>
                      <a:r>
                        <a:rPr lang="uk-UA" sz="3600" b="1" dirty="0" smtClean="0">
                          <a:solidFill>
                            <a:srgbClr val="C00000"/>
                          </a:solidFill>
                        </a:rPr>
                        <a:t>5</a:t>
                      </a:r>
                      <a:endParaRPr lang="ru-RU" sz="3600" b="1" dirty="0">
                        <a:solidFill>
                          <a:srgbClr val="C00000"/>
                        </a:solidFill>
                      </a:endParaRPr>
                    </a:p>
                  </a:txBody>
                  <a:tcPr/>
                </a:tc>
                <a:tc>
                  <a:txBody>
                    <a:bodyPr/>
                    <a:lstStyle/>
                    <a:p>
                      <a:pPr algn="ctr"/>
                      <a:r>
                        <a:rPr lang="uk-UA" sz="3600" b="1" dirty="0" smtClean="0">
                          <a:solidFill>
                            <a:srgbClr val="C00000"/>
                          </a:solidFill>
                        </a:rPr>
                        <a:t>5</a:t>
                      </a:r>
                      <a:endParaRPr lang="ru-RU" sz="3600" b="1" dirty="0">
                        <a:solidFill>
                          <a:srgbClr val="C00000"/>
                        </a:solidFill>
                      </a:endParaRPr>
                    </a:p>
                  </a:txBody>
                  <a:tcPr/>
                </a:tc>
                <a:tc>
                  <a:txBody>
                    <a:bodyPr/>
                    <a:lstStyle/>
                    <a:p>
                      <a:pPr algn="ctr"/>
                      <a:endParaRPr lang="ru-RU" b="1"/>
                    </a:p>
                  </a:txBody>
                  <a:tcPr/>
                </a:tc>
                <a:tc>
                  <a:txBody>
                    <a:bodyPr/>
                    <a:lstStyle/>
                    <a:p>
                      <a:endParaRPr lang="ru-RU"/>
                    </a:p>
                  </a:txBody>
                  <a:tcPr/>
                </a:tc>
              </a:tr>
              <a:tr h="679446">
                <a:tc>
                  <a:txBody>
                    <a:bodyPr/>
                    <a:lstStyle/>
                    <a:p>
                      <a:pPr algn="ctr"/>
                      <a:r>
                        <a:rPr lang="uk-UA" sz="3600" b="1" dirty="0" smtClean="0"/>
                        <a:t>2</a:t>
                      </a:r>
                      <a:endParaRPr lang="ru-RU" sz="3600" b="1" dirty="0"/>
                    </a:p>
                  </a:txBody>
                  <a:tcPr/>
                </a:tc>
                <a:tc>
                  <a:txBody>
                    <a:bodyPr/>
                    <a:lstStyle/>
                    <a:p>
                      <a:pPr algn="ctr"/>
                      <a:r>
                        <a:rPr lang="uk-UA" sz="4000" b="1" dirty="0" smtClean="0">
                          <a:solidFill>
                            <a:srgbClr val="C00000"/>
                          </a:solidFill>
                        </a:rPr>
                        <a:t>2</a:t>
                      </a:r>
                      <a:endParaRPr lang="ru-RU" sz="4000" b="1" dirty="0">
                        <a:solidFill>
                          <a:srgbClr val="C00000"/>
                        </a:solidFill>
                      </a:endParaRPr>
                    </a:p>
                  </a:txBody>
                  <a:tcPr/>
                </a:tc>
                <a:tc>
                  <a:txBody>
                    <a:bodyPr/>
                    <a:lstStyle/>
                    <a:p>
                      <a:pPr algn="ctr"/>
                      <a:r>
                        <a:rPr lang="uk-UA" sz="4000" b="1" dirty="0" smtClean="0">
                          <a:solidFill>
                            <a:srgbClr val="C00000"/>
                          </a:solidFill>
                        </a:rPr>
                        <a:t>2</a:t>
                      </a:r>
                      <a:endParaRPr lang="ru-RU" sz="4000" b="1" dirty="0">
                        <a:solidFill>
                          <a:srgbClr val="C00000"/>
                        </a:solidFill>
                      </a:endParaRPr>
                    </a:p>
                  </a:txBody>
                  <a:tcPr/>
                </a:tc>
                <a:tc>
                  <a:txBody>
                    <a:bodyPr/>
                    <a:lstStyle/>
                    <a:p>
                      <a:pPr algn="ctr"/>
                      <a:r>
                        <a:rPr lang="uk-UA" sz="3600" b="1" dirty="0" smtClean="0">
                          <a:solidFill>
                            <a:srgbClr val="C00000"/>
                          </a:solidFill>
                        </a:rPr>
                        <a:t>3</a:t>
                      </a:r>
                      <a:endParaRPr lang="ru-RU" sz="3600" b="1" dirty="0">
                        <a:solidFill>
                          <a:srgbClr val="C00000"/>
                        </a:solidFill>
                      </a:endParaRPr>
                    </a:p>
                  </a:txBody>
                  <a:tcPr/>
                </a:tc>
                <a:tc>
                  <a:txBody>
                    <a:bodyPr/>
                    <a:lstStyle/>
                    <a:p>
                      <a:pPr algn="ctr"/>
                      <a:r>
                        <a:rPr lang="uk-UA" sz="3600" b="1" dirty="0" smtClean="0">
                          <a:solidFill>
                            <a:srgbClr val="C00000"/>
                          </a:solidFill>
                        </a:rPr>
                        <a:t>3</a:t>
                      </a:r>
                      <a:endParaRPr lang="ru-RU" sz="3600" b="1" dirty="0">
                        <a:solidFill>
                          <a:srgbClr val="C00000"/>
                        </a:solidFill>
                      </a:endParaRPr>
                    </a:p>
                  </a:txBody>
                  <a:tcPr/>
                </a:tc>
                <a:tc>
                  <a:txBody>
                    <a:bodyPr/>
                    <a:lstStyle/>
                    <a:p>
                      <a:pPr algn="ctr"/>
                      <a:r>
                        <a:rPr lang="uk-UA" sz="3600" b="1" dirty="0" smtClean="0">
                          <a:solidFill>
                            <a:srgbClr val="C00000"/>
                          </a:solidFill>
                        </a:rPr>
                        <a:t>5</a:t>
                      </a:r>
                      <a:endParaRPr lang="ru-RU" sz="3600" b="1" dirty="0">
                        <a:solidFill>
                          <a:srgbClr val="C00000"/>
                        </a:solidFill>
                      </a:endParaRPr>
                    </a:p>
                  </a:txBody>
                  <a:tcPr/>
                </a:tc>
                <a:tc>
                  <a:txBody>
                    <a:bodyPr/>
                    <a:lstStyle/>
                    <a:p>
                      <a:pPr algn="ctr"/>
                      <a:r>
                        <a:rPr lang="uk-UA" sz="3600" b="1" dirty="0" smtClean="0">
                          <a:solidFill>
                            <a:srgbClr val="C00000"/>
                          </a:solidFill>
                        </a:rPr>
                        <a:t>5</a:t>
                      </a:r>
                      <a:endParaRPr lang="ru-RU" sz="3600" b="1" dirty="0">
                        <a:solidFill>
                          <a:srgbClr val="C00000"/>
                        </a:solidFill>
                      </a:endParaRPr>
                    </a:p>
                  </a:txBody>
                  <a:tcPr/>
                </a:tc>
                <a:tc>
                  <a:txBody>
                    <a:bodyPr/>
                    <a:lstStyle/>
                    <a:p>
                      <a:pPr algn="ctr"/>
                      <a:endParaRPr lang="ru-RU" b="1" dirty="0"/>
                    </a:p>
                  </a:txBody>
                  <a:tcPr/>
                </a:tc>
                <a:tc>
                  <a:txBody>
                    <a:bodyPr/>
                    <a:lstStyle/>
                    <a:p>
                      <a:endParaRPr lang="ru-RU"/>
                    </a:p>
                  </a:txBody>
                  <a:tcPr/>
                </a:tc>
              </a:tr>
              <a:tr h="679446">
                <a:tc>
                  <a:txBody>
                    <a:bodyPr/>
                    <a:lstStyle/>
                    <a:p>
                      <a:pPr algn="ctr"/>
                      <a:r>
                        <a:rPr lang="uk-UA" sz="2800" b="1" dirty="0" smtClean="0"/>
                        <a:t>3</a:t>
                      </a:r>
                      <a:endParaRPr lang="ru-RU" sz="2800" b="1" dirty="0"/>
                    </a:p>
                  </a:txBody>
                  <a:tcPr/>
                </a:tc>
                <a:tc>
                  <a:txBody>
                    <a:bodyPr/>
                    <a:lstStyle/>
                    <a:p>
                      <a:pPr algn="ctr"/>
                      <a:r>
                        <a:rPr lang="uk-UA" sz="4000" b="1" dirty="0" smtClean="0">
                          <a:solidFill>
                            <a:srgbClr val="C00000"/>
                          </a:solidFill>
                        </a:rPr>
                        <a:t>2</a:t>
                      </a:r>
                      <a:endParaRPr lang="ru-RU" sz="4000" b="1" dirty="0">
                        <a:solidFill>
                          <a:srgbClr val="C00000"/>
                        </a:solidFill>
                      </a:endParaRPr>
                    </a:p>
                  </a:txBody>
                  <a:tcPr/>
                </a:tc>
                <a:tc>
                  <a:txBody>
                    <a:bodyPr/>
                    <a:lstStyle/>
                    <a:p>
                      <a:pPr algn="ctr"/>
                      <a:r>
                        <a:rPr lang="uk-UA" sz="3600" b="1" dirty="0" smtClean="0">
                          <a:solidFill>
                            <a:srgbClr val="C00000"/>
                          </a:solidFill>
                        </a:rPr>
                        <a:t>3</a:t>
                      </a:r>
                      <a:endParaRPr lang="ru-RU" sz="3600" b="1" dirty="0">
                        <a:solidFill>
                          <a:srgbClr val="C00000"/>
                        </a:solidFill>
                      </a:endParaRPr>
                    </a:p>
                  </a:txBody>
                  <a:tcPr/>
                </a:tc>
                <a:tc>
                  <a:txBody>
                    <a:bodyPr/>
                    <a:lstStyle/>
                    <a:p>
                      <a:pPr algn="ctr"/>
                      <a:r>
                        <a:rPr lang="uk-UA" sz="3600" b="1" dirty="0" smtClean="0">
                          <a:solidFill>
                            <a:srgbClr val="C00000"/>
                          </a:solidFill>
                        </a:rPr>
                        <a:t>4</a:t>
                      </a:r>
                      <a:endParaRPr lang="ru-RU" sz="3600" b="1" dirty="0">
                        <a:solidFill>
                          <a:srgbClr val="C00000"/>
                        </a:solidFill>
                      </a:endParaRPr>
                    </a:p>
                  </a:txBody>
                  <a:tcPr/>
                </a:tc>
                <a:tc>
                  <a:txBody>
                    <a:bodyPr/>
                    <a:lstStyle/>
                    <a:p>
                      <a:pPr algn="ctr"/>
                      <a:r>
                        <a:rPr lang="uk-UA" sz="3600" b="1" dirty="0" smtClean="0">
                          <a:solidFill>
                            <a:srgbClr val="C00000"/>
                          </a:solidFill>
                        </a:rPr>
                        <a:t>4</a:t>
                      </a:r>
                      <a:endParaRPr lang="ru-RU" sz="3600" b="1" dirty="0">
                        <a:solidFill>
                          <a:srgbClr val="C00000"/>
                        </a:solidFill>
                      </a:endParaRPr>
                    </a:p>
                  </a:txBody>
                  <a:tcPr/>
                </a:tc>
                <a:tc>
                  <a:txBody>
                    <a:bodyPr/>
                    <a:lstStyle/>
                    <a:p>
                      <a:pPr algn="ctr"/>
                      <a:r>
                        <a:rPr lang="uk-UA" sz="3600" b="1" dirty="0" smtClean="0">
                          <a:solidFill>
                            <a:srgbClr val="C00000"/>
                          </a:solidFill>
                        </a:rPr>
                        <a:t>5</a:t>
                      </a:r>
                      <a:endParaRPr lang="ru-RU" sz="3600" b="1" dirty="0">
                        <a:solidFill>
                          <a:srgbClr val="C00000"/>
                        </a:solidFill>
                      </a:endParaRPr>
                    </a:p>
                  </a:txBody>
                  <a:tcPr/>
                </a:tc>
                <a:tc>
                  <a:txBody>
                    <a:bodyPr/>
                    <a:lstStyle/>
                    <a:p>
                      <a:pPr algn="ctr"/>
                      <a:r>
                        <a:rPr lang="uk-UA" sz="3600" b="1" dirty="0" smtClean="0">
                          <a:solidFill>
                            <a:srgbClr val="C00000"/>
                          </a:solidFill>
                        </a:rPr>
                        <a:t>5</a:t>
                      </a:r>
                      <a:endParaRPr lang="ru-RU" sz="3600" b="1" dirty="0">
                        <a:solidFill>
                          <a:srgbClr val="C00000"/>
                        </a:solidFill>
                      </a:endParaRPr>
                    </a:p>
                  </a:txBody>
                  <a:tcPr/>
                </a:tc>
                <a:tc>
                  <a:txBody>
                    <a:bodyPr/>
                    <a:lstStyle/>
                    <a:p>
                      <a:pPr algn="ctr"/>
                      <a:endParaRPr lang="ru-RU" b="1" dirty="0"/>
                    </a:p>
                  </a:txBody>
                  <a:tcPr/>
                </a:tc>
                <a:tc>
                  <a:txBody>
                    <a:bodyPr/>
                    <a:lstStyle/>
                    <a:p>
                      <a:endParaRPr lang="ru-RU"/>
                    </a:p>
                  </a:txBody>
                  <a:tcPr/>
                </a:tc>
              </a:tr>
              <a:tr h="679446">
                <a:tc>
                  <a:txBody>
                    <a:bodyPr/>
                    <a:lstStyle/>
                    <a:p>
                      <a:pPr algn="ctr"/>
                      <a:r>
                        <a:rPr lang="uk-UA" sz="2800" b="1" dirty="0" smtClean="0"/>
                        <a:t>4</a:t>
                      </a:r>
                      <a:endParaRPr lang="ru-RU" sz="2800" b="1" dirty="0"/>
                    </a:p>
                  </a:txBody>
                  <a:tcPr/>
                </a:tc>
                <a:tc>
                  <a:txBody>
                    <a:bodyPr/>
                    <a:lstStyle/>
                    <a:p>
                      <a:pPr algn="ctr"/>
                      <a:r>
                        <a:rPr lang="uk-UA" sz="4000" b="1" dirty="0" smtClean="0">
                          <a:solidFill>
                            <a:srgbClr val="C00000"/>
                          </a:solidFill>
                        </a:rPr>
                        <a:t>2</a:t>
                      </a:r>
                      <a:endParaRPr lang="ru-RU" sz="4000" b="1" dirty="0">
                        <a:solidFill>
                          <a:srgbClr val="C00000"/>
                        </a:solidFill>
                      </a:endParaRPr>
                    </a:p>
                  </a:txBody>
                  <a:tcPr/>
                </a:tc>
                <a:tc>
                  <a:txBody>
                    <a:bodyPr/>
                    <a:lstStyle/>
                    <a:p>
                      <a:pPr algn="ctr"/>
                      <a:r>
                        <a:rPr lang="uk-UA" sz="3600" b="1" dirty="0" smtClean="0">
                          <a:solidFill>
                            <a:srgbClr val="C00000"/>
                          </a:solidFill>
                        </a:rPr>
                        <a:t>3</a:t>
                      </a:r>
                      <a:endParaRPr lang="ru-RU" sz="3600" b="1" dirty="0">
                        <a:solidFill>
                          <a:srgbClr val="C00000"/>
                        </a:solidFill>
                      </a:endParaRPr>
                    </a:p>
                  </a:txBody>
                  <a:tcPr/>
                </a:tc>
                <a:tc>
                  <a:txBody>
                    <a:bodyPr/>
                    <a:lstStyle/>
                    <a:p>
                      <a:pPr algn="ctr"/>
                      <a:r>
                        <a:rPr lang="uk-UA" sz="3600" b="1" dirty="0" smtClean="0">
                          <a:solidFill>
                            <a:srgbClr val="C00000"/>
                          </a:solidFill>
                        </a:rPr>
                        <a:t>3</a:t>
                      </a:r>
                      <a:endParaRPr lang="ru-RU" sz="3600" b="1" dirty="0">
                        <a:solidFill>
                          <a:srgbClr val="C00000"/>
                        </a:solidFill>
                      </a:endParaRPr>
                    </a:p>
                  </a:txBody>
                  <a:tcPr/>
                </a:tc>
                <a:tc>
                  <a:txBody>
                    <a:bodyPr/>
                    <a:lstStyle/>
                    <a:p>
                      <a:pPr algn="ctr"/>
                      <a:r>
                        <a:rPr lang="uk-UA" sz="3600" b="1" dirty="0" smtClean="0">
                          <a:solidFill>
                            <a:srgbClr val="C00000"/>
                          </a:solidFill>
                        </a:rPr>
                        <a:t>4</a:t>
                      </a:r>
                      <a:endParaRPr lang="ru-RU" sz="3600" b="1" dirty="0">
                        <a:solidFill>
                          <a:srgbClr val="C00000"/>
                        </a:solidFill>
                      </a:endParaRPr>
                    </a:p>
                  </a:txBody>
                  <a:tcPr/>
                </a:tc>
                <a:tc>
                  <a:txBody>
                    <a:bodyPr/>
                    <a:lstStyle/>
                    <a:p>
                      <a:pPr algn="ctr"/>
                      <a:r>
                        <a:rPr lang="uk-UA" sz="3600" b="1" dirty="0" smtClean="0">
                          <a:solidFill>
                            <a:srgbClr val="C00000"/>
                          </a:solidFill>
                        </a:rPr>
                        <a:t>5</a:t>
                      </a:r>
                      <a:endParaRPr lang="ru-RU" sz="3600" b="1" dirty="0">
                        <a:solidFill>
                          <a:srgbClr val="C00000"/>
                        </a:solidFill>
                      </a:endParaRPr>
                    </a:p>
                  </a:txBody>
                  <a:tcPr/>
                </a:tc>
                <a:tc>
                  <a:txBody>
                    <a:bodyPr/>
                    <a:lstStyle/>
                    <a:p>
                      <a:pPr algn="ctr"/>
                      <a:r>
                        <a:rPr lang="uk-UA" sz="3600" b="1" dirty="0" smtClean="0">
                          <a:solidFill>
                            <a:srgbClr val="C00000"/>
                          </a:solidFill>
                        </a:rPr>
                        <a:t>5</a:t>
                      </a:r>
                      <a:endParaRPr lang="ru-RU" sz="3600" b="1" dirty="0">
                        <a:solidFill>
                          <a:srgbClr val="C00000"/>
                        </a:solidFill>
                      </a:endParaRPr>
                    </a:p>
                  </a:txBody>
                  <a:tcPr/>
                </a:tc>
                <a:tc>
                  <a:txBody>
                    <a:bodyPr/>
                    <a:lstStyle/>
                    <a:p>
                      <a:pPr algn="ctr"/>
                      <a:endParaRPr lang="ru-RU" b="1" dirty="0"/>
                    </a:p>
                  </a:txBody>
                  <a:tcPr/>
                </a:tc>
                <a:tc>
                  <a:txBody>
                    <a:bodyPr/>
                    <a:lstStyle/>
                    <a:p>
                      <a:endParaRPr lang="ru-RU"/>
                    </a:p>
                  </a:txBody>
                  <a:tcPr/>
                </a:tc>
              </a:tr>
              <a:tr h="679446">
                <a:tc>
                  <a:txBody>
                    <a:bodyPr/>
                    <a:lstStyle/>
                    <a:p>
                      <a:pPr algn="ctr"/>
                      <a:r>
                        <a:rPr lang="uk-UA" sz="2800" b="1" dirty="0" smtClean="0"/>
                        <a:t>5</a:t>
                      </a:r>
                      <a:endParaRPr lang="ru-RU" sz="2800" b="1" dirty="0"/>
                    </a:p>
                  </a:txBody>
                  <a:tcPr/>
                </a:tc>
                <a:tc>
                  <a:txBody>
                    <a:bodyPr/>
                    <a:lstStyle/>
                    <a:p>
                      <a:pPr algn="ctr"/>
                      <a:r>
                        <a:rPr lang="uk-UA" sz="4000" b="1" dirty="0" smtClean="0">
                          <a:solidFill>
                            <a:srgbClr val="C00000"/>
                          </a:solidFill>
                        </a:rPr>
                        <a:t>2</a:t>
                      </a:r>
                      <a:endParaRPr lang="ru-RU" sz="4000" b="1" dirty="0">
                        <a:solidFill>
                          <a:srgbClr val="C00000"/>
                        </a:solidFill>
                      </a:endParaRPr>
                    </a:p>
                  </a:txBody>
                  <a:tcPr/>
                </a:tc>
                <a:tc>
                  <a:txBody>
                    <a:bodyPr/>
                    <a:lstStyle/>
                    <a:p>
                      <a:pPr algn="ctr"/>
                      <a:r>
                        <a:rPr lang="uk-UA" sz="4000" b="1" dirty="0" smtClean="0">
                          <a:solidFill>
                            <a:srgbClr val="C00000"/>
                          </a:solidFill>
                        </a:rPr>
                        <a:t>2</a:t>
                      </a:r>
                      <a:endParaRPr lang="ru-RU" sz="4000" b="1" dirty="0">
                        <a:solidFill>
                          <a:srgbClr val="C00000"/>
                        </a:solidFill>
                      </a:endParaRPr>
                    </a:p>
                  </a:txBody>
                  <a:tcPr/>
                </a:tc>
                <a:tc>
                  <a:txBody>
                    <a:bodyPr/>
                    <a:lstStyle/>
                    <a:p>
                      <a:pPr algn="ctr"/>
                      <a:r>
                        <a:rPr lang="uk-UA" sz="3600" b="1" dirty="0" smtClean="0">
                          <a:solidFill>
                            <a:srgbClr val="C00000"/>
                          </a:solidFill>
                        </a:rPr>
                        <a:t>3</a:t>
                      </a:r>
                      <a:endParaRPr lang="ru-RU" sz="3600" b="1" dirty="0">
                        <a:solidFill>
                          <a:srgbClr val="C00000"/>
                        </a:solidFill>
                      </a:endParaRPr>
                    </a:p>
                  </a:txBody>
                  <a:tcPr/>
                </a:tc>
                <a:tc>
                  <a:txBody>
                    <a:bodyPr/>
                    <a:lstStyle/>
                    <a:p>
                      <a:pPr algn="ctr"/>
                      <a:r>
                        <a:rPr lang="uk-UA" sz="3600" b="1" dirty="0" smtClean="0">
                          <a:solidFill>
                            <a:srgbClr val="C00000"/>
                          </a:solidFill>
                        </a:rPr>
                        <a:t>3</a:t>
                      </a:r>
                      <a:endParaRPr lang="ru-RU" sz="3600" b="1" dirty="0">
                        <a:solidFill>
                          <a:srgbClr val="C00000"/>
                        </a:solidFill>
                      </a:endParaRPr>
                    </a:p>
                  </a:txBody>
                  <a:tcPr/>
                </a:tc>
                <a:tc>
                  <a:txBody>
                    <a:bodyPr/>
                    <a:lstStyle/>
                    <a:p>
                      <a:pPr algn="ctr"/>
                      <a:r>
                        <a:rPr lang="uk-UA" sz="4000" b="1" dirty="0" smtClean="0">
                          <a:solidFill>
                            <a:srgbClr val="C00000"/>
                          </a:solidFill>
                        </a:rPr>
                        <a:t>2</a:t>
                      </a:r>
                      <a:endParaRPr lang="ru-RU" sz="4000" b="1" dirty="0">
                        <a:solidFill>
                          <a:srgbClr val="C00000"/>
                        </a:solidFill>
                      </a:endParaRPr>
                    </a:p>
                  </a:txBody>
                  <a:tcPr/>
                </a:tc>
                <a:tc>
                  <a:txBody>
                    <a:bodyPr/>
                    <a:lstStyle/>
                    <a:p>
                      <a:pPr algn="ctr"/>
                      <a:r>
                        <a:rPr lang="uk-UA" sz="3600" b="1" dirty="0" smtClean="0">
                          <a:solidFill>
                            <a:srgbClr val="C00000"/>
                          </a:solidFill>
                        </a:rPr>
                        <a:t>4</a:t>
                      </a:r>
                      <a:endParaRPr lang="ru-RU" sz="3600" b="1" dirty="0">
                        <a:solidFill>
                          <a:srgbClr val="C00000"/>
                        </a:solidFill>
                      </a:endParaRPr>
                    </a:p>
                  </a:txBody>
                  <a:tcPr/>
                </a:tc>
                <a:tc>
                  <a:txBody>
                    <a:bodyPr/>
                    <a:lstStyle/>
                    <a:p>
                      <a:pPr algn="ctr"/>
                      <a:endParaRPr lang="ru-RU" b="1" dirty="0"/>
                    </a:p>
                  </a:txBody>
                  <a:tcPr/>
                </a:tc>
                <a:tc>
                  <a:txBody>
                    <a:bodyPr/>
                    <a:lstStyle/>
                    <a:p>
                      <a:endParaRPr lang="ru-RU"/>
                    </a:p>
                  </a:txBody>
                  <a:tcPr/>
                </a:tc>
              </a:tr>
              <a:tr h="679446">
                <a:tc>
                  <a:txBody>
                    <a:bodyPr/>
                    <a:lstStyle/>
                    <a:p>
                      <a:pPr algn="ctr"/>
                      <a:r>
                        <a:rPr lang="uk-UA" sz="2800" b="1" dirty="0" smtClean="0"/>
                        <a:t>6</a:t>
                      </a:r>
                      <a:endParaRPr lang="ru-RU" sz="2800" b="1" dirty="0"/>
                    </a:p>
                  </a:txBody>
                  <a:tcPr/>
                </a:tc>
                <a:tc>
                  <a:txBody>
                    <a:bodyPr/>
                    <a:lstStyle/>
                    <a:p>
                      <a:pPr algn="ctr"/>
                      <a:r>
                        <a:rPr lang="uk-UA" sz="4000" b="1" dirty="0" smtClean="0">
                          <a:solidFill>
                            <a:srgbClr val="C00000"/>
                          </a:solidFill>
                        </a:rPr>
                        <a:t>2</a:t>
                      </a:r>
                      <a:endParaRPr lang="ru-RU" sz="4000" b="1" dirty="0">
                        <a:solidFill>
                          <a:srgbClr val="C00000"/>
                        </a:solidFill>
                      </a:endParaRPr>
                    </a:p>
                  </a:txBody>
                  <a:tcPr/>
                </a:tc>
                <a:tc>
                  <a:txBody>
                    <a:bodyPr/>
                    <a:lstStyle/>
                    <a:p>
                      <a:pPr algn="ctr"/>
                      <a:r>
                        <a:rPr lang="uk-UA" sz="3600" b="1" dirty="0" smtClean="0">
                          <a:solidFill>
                            <a:srgbClr val="C00000"/>
                          </a:solidFill>
                        </a:rPr>
                        <a:t>3</a:t>
                      </a:r>
                      <a:endParaRPr lang="ru-RU" sz="3600" b="1" dirty="0">
                        <a:solidFill>
                          <a:srgbClr val="C00000"/>
                        </a:solidFill>
                      </a:endParaRPr>
                    </a:p>
                  </a:txBody>
                  <a:tcPr/>
                </a:tc>
                <a:tc>
                  <a:txBody>
                    <a:bodyPr/>
                    <a:lstStyle/>
                    <a:p>
                      <a:pPr algn="ctr"/>
                      <a:r>
                        <a:rPr lang="uk-UA" sz="3600" b="1" dirty="0" smtClean="0">
                          <a:solidFill>
                            <a:srgbClr val="C00000"/>
                          </a:solidFill>
                        </a:rPr>
                        <a:t>2</a:t>
                      </a:r>
                      <a:endParaRPr lang="ru-RU" sz="3600" b="1" dirty="0">
                        <a:solidFill>
                          <a:srgbClr val="C00000"/>
                        </a:solidFill>
                      </a:endParaRPr>
                    </a:p>
                  </a:txBody>
                  <a:tcPr/>
                </a:tc>
                <a:tc>
                  <a:txBody>
                    <a:bodyPr/>
                    <a:lstStyle/>
                    <a:p>
                      <a:pPr algn="ctr"/>
                      <a:r>
                        <a:rPr lang="uk-UA" sz="3600" b="1" dirty="0" smtClean="0">
                          <a:solidFill>
                            <a:srgbClr val="C00000"/>
                          </a:solidFill>
                        </a:rPr>
                        <a:t>4</a:t>
                      </a:r>
                      <a:endParaRPr lang="ru-RU" sz="3600" b="1" dirty="0">
                        <a:solidFill>
                          <a:srgbClr val="C00000"/>
                        </a:solidFill>
                      </a:endParaRPr>
                    </a:p>
                  </a:txBody>
                  <a:tcPr/>
                </a:tc>
                <a:tc>
                  <a:txBody>
                    <a:bodyPr/>
                    <a:lstStyle/>
                    <a:p>
                      <a:pPr algn="ctr"/>
                      <a:r>
                        <a:rPr lang="uk-UA" sz="3600" b="1" dirty="0" smtClean="0">
                          <a:solidFill>
                            <a:srgbClr val="C00000"/>
                          </a:solidFill>
                        </a:rPr>
                        <a:t>5</a:t>
                      </a:r>
                      <a:endParaRPr lang="ru-RU" sz="3600" b="1" dirty="0">
                        <a:solidFill>
                          <a:srgbClr val="C00000"/>
                        </a:solidFill>
                      </a:endParaRPr>
                    </a:p>
                  </a:txBody>
                  <a:tcPr/>
                </a:tc>
                <a:tc>
                  <a:txBody>
                    <a:bodyPr/>
                    <a:lstStyle/>
                    <a:p>
                      <a:pPr algn="ctr"/>
                      <a:r>
                        <a:rPr lang="uk-UA" sz="3600" b="1" dirty="0" smtClean="0">
                          <a:solidFill>
                            <a:srgbClr val="C00000"/>
                          </a:solidFill>
                        </a:rPr>
                        <a:t>5</a:t>
                      </a:r>
                      <a:endParaRPr lang="ru-RU" sz="3600" b="1" dirty="0">
                        <a:solidFill>
                          <a:srgbClr val="C00000"/>
                        </a:solidFill>
                      </a:endParaRPr>
                    </a:p>
                  </a:txBody>
                  <a:tcPr/>
                </a:tc>
                <a:tc>
                  <a:txBody>
                    <a:bodyPr/>
                    <a:lstStyle/>
                    <a:p>
                      <a:pPr algn="ctr"/>
                      <a:endParaRPr lang="ru-RU" b="1" dirty="0"/>
                    </a:p>
                  </a:txBody>
                  <a:tcPr/>
                </a:tc>
                <a:tc>
                  <a:txBody>
                    <a:bodyPr/>
                    <a:lstStyle/>
                    <a:p>
                      <a:endParaRPr lang="ru-RU" dirty="0"/>
                    </a:p>
                  </a:txBody>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332656"/>
            <a:ext cx="7762056" cy="6178698"/>
          </a:xfrm>
        </p:spPr>
        <p:txBody>
          <a:bodyPr>
            <a:normAutofit/>
          </a:bodyPr>
          <a:lstStyle/>
          <a:p>
            <a:r>
              <a:rPr lang="uk-UA" sz="2800" b="1" dirty="0" smtClean="0"/>
              <a:t>1. Якщо ви  одержали  середню   оцінку  вище     </a:t>
            </a:r>
            <a:br>
              <a:rPr lang="uk-UA" sz="2800" b="1" dirty="0" smtClean="0"/>
            </a:br>
            <a:r>
              <a:rPr lang="uk-UA" sz="2800" b="1" dirty="0" smtClean="0"/>
              <a:t>    4,5 бали,  то   ваші   педагогічні здібності   (за  </a:t>
            </a:r>
            <a:br>
              <a:rPr lang="uk-UA" sz="2800" b="1" dirty="0" smtClean="0"/>
            </a:br>
            <a:r>
              <a:rPr lang="uk-UA" sz="2800" b="1" dirty="0" smtClean="0"/>
              <a:t>    даною  методикою)   вважаються    </a:t>
            </a:r>
            <a:br>
              <a:rPr lang="uk-UA" sz="2800" b="1" dirty="0" smtClean="0"/>
            </a:br>
            <a:r>
              <a:rPr lang="uk-UA" sz="2800" b="1" dirty="0" smtClean="0">
                <a:solidFill>
                  <a:srgbClr val="C00000"/>
                </a:solidFill>
              </a:rPr>
              <a:t>                             високорозвиненими. </a:t>
            </a:r>
            <a:r>
              <a:rPr lang="ru-RU" sz="2800" b="1" dirty="0" smtClean="0"/>
              <a:t/>
            </a:r>
            <a:br>
              <a:rPr lang="ru-RU" sz="2800" b="1" dirty="0" smtClean="0"/>
            </a:br>
            <a:r>
              <a:rPr lang="uk-UA" sz="2800" b="1" dirty="0" smtClean="0"/>
              <a:t>2. Якщо  середня  оцінка  знаходиться в інтервалі  </a:t>
            </a:r>
            <a:br>
              <a:rPr lang="uk-UA" sz="2800" b="1" dirty="0" smtClean="0"/>
            </a:br>
            <a:r>
              <a:rPr lang="uk-UA" sz="2800" b="1" dirty="0" smtClean="0"/>
              <a:t>    від 3,5 до 4,4 бали, то педагогічні   здібності   </a:t>
            </a:r>
            <a:br>
              <a:rPr lang="uk-UA" sz="2800" b="1" dirty="0" smtClean="0"/>
            </a:br>
            <a:r>
              <a:rPr lang="uk-UA" sz="2800" b="1" dirty="0" smtClean="0"/>
              <a:t>    вважаються    </a:t>
            </a:r>
            <a:r>
              <a:rPr lang="uk-UA" sz="2800" b="1" dirty="0" err="1" smtClean="0">
                <a:solidFill>
                  <a:srgbClr val="C00000"/>
                </a:solidFill>
              </a:rPr>
              <a:t>середньорозвинутими</a:t>
            </a:r>
            <a:r>
              <a:rPr lang="uk-UA" sz="2800" b="1" dirty="0" smtClean="0">
                <a:solidFill>
                  <a:srgbClr val="C00000"/>
                </a:solidFill>
              </a:rPr>
              <a:t>. </a:t>
            </a:r>
            <a:r>
              <a:rPr lang="ru-RU" sz="2800" b="1" dirty="0" smtClean="0"/>
              <a:t/>
            </a:r>
            <a:br>
              <a:rPr lang="ru-RU" sz="2800" b="1" dirty="0" smtClean="0"/>
            </a:br>
            <a:r>
              <a:rPr lang="uk-UA" sz="2800" b="1" dirty="0" smtClean="0"/>
              <a:t>3. Нарешті,  якщо  середня   оцінка   виявилася   </a:t>
            </a:r>
            <a:br>
              <a:rPr lang="uk-UA" sz="2800" b="1" dirty="0" smtClean="0"/>
            </a:br>
            <a:r>
              <a:rPr lang="uk-UA" sz="2800" b="1" dirty="0" smtClean="0"/>
              <a:t>    менше, ніж 3,4 бали, те педагогічні   здібності  </a:t>
            </a:r>
            <a:br>
              <a:rPr lang="uk-UA" sz="2800" b="1" dirty="0" smtClean="0"/>
            </a:br>
            <a:r>
              <a:rPr lang="uk-UA" sz="2800" b="1" dirty="0" smtClean="0"/>
              <a:t>    випробуваного  розглядаються  як   </a:t>
            </a:r>
            <a:br>
              <a:rPr lang="uk-UA" sz="2800" b="1" dirty="0" smtClean="0"/>
            </a:br>
            <a:r>
              <a:rPr lang="uk-UA" sz="2800" b="1" dirty="0" smtClean="0"/>
              <a:t>                              </a:t>
            </a:r>
            <a:r>
              <a:rPr lang="uk-UA" sz="2800" b="1" dirty="0" smtClean="0">
                <a:solidFill>
                  <a:srgbClr val="C00000"/>
                </a:solidFill>
              </a:rPr>
              <a:t>слаборозвинені.</a:t>
            </a:r>
            <a:r>
              <a:rPr lang="ru-RU" sz="2800" b="1" dirty="0" smtClean="0"/>
              <a:t/>
            </a:r>
            <a:br>
              <a:rPr lang="ru-RU" sz="2800" b="1" dirty="0" smtClean="0"/>
            </a:br>
            <a:r>
              <a:rPr lang="uk-UA" sz="2800" b="1" dirty="0" smtClean="0"/>
              <a:t> </a:t>
            </a:r>
            <a:r>
              <a:rPr lang="ru-RU" sz="2800" dirty="0" smtClean="0"/>
              <a:t/>
            </a:r>
            <a:br>
              <a:rPr lang="ru-RU" sz="2800" dirty="0" smtClean="0"/>
            </a:br>
            <a:endParaRPr lang="ru-RU"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92696"/>
            <a:ext cx="8229600" cy="2520280"/>
          </a:xfrm>
        </p:spPr>
        <p:txBody>
          <a:bodyPr>
            <a:normAutofit/>
          </a:bodyPr>
          <a:lstStyle/>
          <a:p>
            <a:pPr algn="ctr"/>
            <a:r>
              <a:rPr lang="uk-UA" sz="5400" b="1" dirty="0" smtClean="0">
                <a:solidFill>
                  <a:srgbClr val="C00000"/>
                </a:solidFill>
              </a:rPr>
              <a:t>Школа  </a:t>
            </a:r>
            <a:br>
              <a:rPr lang="uk-UA" sz="5400" b="1" dirty="0" smtClean="0">
                <a:solidFill>
                  <a:srgbClr val="C00000"/>
                </a:solidFill>
              </a:rPr>
            </a:br>
            <a:r>
              <a:rPr lang="uk-UA" sz="5400" b="1" dirty="0" smtClean="0">
                <a:solidFill>
                  <a:srgbClr val="C00000"/>
                </a:solidFill>
              </a:rPr>
              <a:t>майбутнього</a:t>
            </a:r>
            <a:endParaRPr lang="ru-RU" sz="5400" b="1" dirty="0">
              <a:solidFill>
                <a:srgbClr val="C00000"/>
              </a:solidFill>
            </a:endParaRPr>
          </a:p>
        </p:txBody>
      </p:sp>
      <p:pic>
        <p:nvPicPr>
          <p:cNvPr id="3" name="Picture 8" descr="gift-idea-personalized-book[1]"/>
          <p:cNvPicPr>
            <a:picLocks noChangeAspect="1" noChangeArrowheads="1"/>
          </p:cNvPicPr>
          <p:nvPr/>
        </p:nvPicPr>
        <p:blipFill>
          <a:blip r:embed="rId2" cstate="print"/>
          <a:srcRect/>
          <a:stretch>
            <a:fillRect/>
          </a:stretch>
        </p:blipFill>
        <p:spPr bwMode="auto">
          <a:xfrm>
            <a:off x="5868144" y="3573016"/>
            <a:ext cx="2159000" cy="2712169"/>
          </a:xfrm>
          <a:prstGeom prst="rect">
            <a:avLst/>
          </a:prstGeom>
          <a:noFill/>
          <a:ln w="9525">
            <a:noFill/>
            <a:miter lim="800000"/>
            <a:headEnd/>
            <a:tailEnd/>
          </a:ln>
        </p:spPr>
      </p:pic>
      <p:pic>
        <p:nvPicPr>
          <p:cNvPr id="2050" name="Picture 2" descr="H:\слайди книжка\43397230.jpg"/>
          <p:cNvPicPr>
            <a:picLocks noChangeAspect="1" noChangeArrowheads="1"/>
          </p:cNvPicPr>
          <p:nvPr/>
        </p:nvPicPr>
        <p:blipFill>
          <a:blip r:embed="rId3" cstate="print"/>
          <a:srcRect/>
          <a:stretch>
            <a:fillRect/>
          </a:stretch>
        </p:blipFill>
        <p:spPr bwMode="auto">
          <a:xfrm>
            <a:off x="539552" y="3284984"/>
            <a:ext cx="2304256" cy="2564904"/>
          </a:xfrm>
          <a:prstGeom prst="rect">
            <a:avLst/>
          </a:prstGeom>
          <a:noFill/>
        </p:spPr>
      </p:pic>
      <p:pic>
        <p:nvPicPr>
          <p:cNvPr id="2051" name="Picture 3" descr="C:\Program Files\Microsoft Office\MEDIA\CAGCAT10\j0205582.wmf"/>
          <p:cNvPicPr>
            <a:picLocks noChangeAspect="1" noChangeArrowheads="1"/>
          </p:cNvPicPr>
          <p:nvPr/>
        </p:nvPicPr>
        <p:blipFill>
          <a:blip r:embed="rId4" cstate="print"/>
          <a:srcRect/>
          <a:stretch>
            <a:fillRect/>
          </a:stretch>
        </p:blipFill>
        <p:spPr bwMode="auto">
          <a:xfrm>
            <a:off x="6156176" y="548680"/>
            <a:ext cx="2448272" cy="2016224"/>
          </a:xfrm>
          <a:prstGeom prst="rect">
            <a:avLst/>
          </a:prstGeom>
          <a:noFill/>
        </p:spPr>
      </p:pic>
      <p:pic>
        <p:nvPicPr>
          <p:cNvPr id="2052" name="Picture 4" descr="C:\Program Files\Microsoft Office\MEDIA\CAGCAT10\j0195384.wmf"/>
          <p:cNvPicPr>
            <a:picLocks noChangeAspect="1" noChangeArrowheads="1"/>
          </p:cNvPicPr>
          <p:nvPr/>
        </p:nvPicPr>
        <p:blipFill>
          <a:blip r:embed="rId5" cstate="print"/>
          <a:srcRect/>
          <a:stretch>
            <a:fillRect/>
          </a:stretch>
        </p:blipFill>
        <p:spPr bwMode="auto">
          <a:xfrm>
            <a:off x="3491880" y="4005064"/>
            <a:ext cx="1795462" cy="1833562"/>
          </a:xfrm>
          <a:prstGeom prst="rect">
            <a:avLst/>
          </a:prstGeom>
          <a:noFill/>
        </p:spPr>
      </p:pic>
      <p:pic>
        <p:nvPicPr>
          <p:cNvPr id="2055" name="Picture 7" descr="C:\Program Files\Microsoft Office\MEDIA\CAGCAT10\j0285750.wmf"/>
          <p:cNvPicPr>
            <a:picLocks noChangeAspect="1" noChangeArrowheads="1"/>
          </p:cNvPicPr>
          <p:nvPr/>
        </p:nvPicPr>
        <p:blipFill>
          <a:blip r:embed="rId6" cstate="print"/>
          <a:srcRect/>
          <a:stretch>
            <a:fillRect/>
          </a:stretch>
        </p:blipFill>
        <p:spPr bwMode="auto">
          <a:xfrm>
            <a:off x="755576" y="873125"/>
            <a:ext cx="1800200" cy="1475755"/>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274638"/>
            <a:ext cx="7859216" cy="6034682"/>
          </a:xfrm>
        </p:spPr>
        <p:txBody>
          <a:bodyPr/>
          <a:lstStyle/>
          <a:p>
            <a:pPr algn="l"/>
            <a:r>
              <a:rPr lang="uk-UA" dirty="0" smtClean="0"/>
              <a:t>  </a:t>
            </a:r>
            <a:r>
              <a:rPr lang="uk-UA" b="1" dirty="0" smtClean="0"/>
              <a:t>Чому  має  учитель  учити   </a:t>
            </a:r>
            <a:br>
              <a:rPr lang="uk-UA" b="1" dirty="0" smtClean="0"/>
            </a:br>
            <a:r>
              <a:rPr lang="uk-UA" b="1" dirty="0" smtClean="0"/>
              <a:t>                       учнів.</a:t>
            </a:r>
            <a:r>
              <a:rPr lang="ru-RU" b="1" dirty="0" smtClean="0"/>
              <a:t/>
            </a:r>
            <a:br>
              <a:rPr lang="ru-RU" b="1" dirty="0" smtClean="0"/>
            </a:br>
            <a:r>
              <a:rPr lang="uk-UA" b="1" dirty="0" smtClean="0"/>
              <a:t>  Як  він  це  має  учити.</a:t>
            </a:r>
            <a:r>
              <a:rPr lang="ru-RU" b="1" dirty="0" smtClean="0"/>
              <a:t/>
            </a:r>
            <a:br>
              <a:rPr lang="ru-RU" b="1" dirty="0" smtClean="0"/>
            </a:br>
            <a:r>
              <a:rPr lang="uk-UA" b="1" dirty="0" smtClean="0"/>
              <a:t>  І  який  результат  роботи.</a:t>
            </a:r>
            <a:r>
              <a:rPr lang="ru-RU" b="1" dirty="0" smtClean="0"/>
              <a:t/>
            </a:r>
            <a:br>
              <a:rPr lang="ru-RU" b="1" dirty="0" smtClean="0"/>
            </a:br>
            <a:r>
              <a:rPr lang="uk-UA" b="1" dirty="0" smtClean="0"/>
              <a:t> </a:t>
            </a:r>
            <a:r>
              <a:rPr lang="ru-RU" dirty="0" smtClean="0"/>
              <a:t/>
            </a:r>
            <a:br>
              <a:rPr lang="ru-RU" dirty="0" smtClean="0"/>
            </a:br>
            <a:r>
              <a:rPr lang="uk-UA" dirty="0" smtClean="0"/>
              <a:t>                                                                              </a:t>
            </a:r>
            <a:r>
              <a:rPr lang="ru-RU" dirty="0" smtClean="0"/>
              <a:t/>
            </a:r>
            <a:br>
              <a:rPr lang="ru-RU" dirty="0" smtClean="0"/>
            </a:br>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1268760"/>
            <a:ext cx="7859216" cy="4680520"/>
          </a:xfrm>
        </p:spPr>
        <p:txBody>
          <a:bodyPr/>
          <a:lstStyle/>
          <a:p>
            <a:r>
              <a:rPr lang="uk-UA" b="1" i="1" dirty="0" smtClean="0"/>
              <a:t>Сучасна  школа  потребує «нового»  типу  вчителя - творчо  мислячого,  що володіє  сучасними  методами   та  технологіями   освіти</a:t>
            </a:r>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274638"/>
            <a:ext cx="7787208" cy="4594522"/>
          </a:xfrm>
        </p:spPr>
        <p:txBody>
          <a:bodyPr>
            <a:normAutofit fontScale="90000"/>
          </a:bodyPr>
          <a:lstStyle/>
          <a:p>
            <a:r>
              <a:rPr lang="uk-UA" b="1" dirty="0" smtClean="0">
                <a:solidFill>
                  <a:srgbClr val="7030A0"/>
                </a:solidFill>
                <a:latin typeface="Monotype Corsiva" pitchFamily="66" charset="0"/>
              </a:rPr>
              <a:t>У  праці  й  турботах  минають  </a:t>
            </a:r>
            <a:br>
              <a:rPr lang="uk-UA" b="1" dirty="0" smtClean="0">
                <a:solidFill>
                  <a:srgbClr val="7030A0"/>
                </a:solidFill>
                <a:latin typeface="Monotype Corsiva" pitchFamily="66" charset="0"/>
              </a:rPr>
            </a:br>
            <a:r>
              <a:rPr lang="uk-UA" b="1" dirty="0" smtClean="0">
                <a:solidFill>
                  <a:srgbClr val="7030A0"/>
                </a:solidFill>
                <a:latin typeface="Monotype Corsiva" pitchFamily="66" charset="0"/>
              </a:rPr>
              <a:t>                        роки,</a:t>
            </a:r>
            <a:br>
              <a:rPr lang="uk-UA" b="1" dirty="0" smtClean="0">
                <a:solidFill>
                  <a:srgbClr val="7030A0"/>
                </a:solidFill>
                <a:latin typeface="Monotype Corsiva" pitchFamily="66" charset="0"/>
              </a:rPr>
            </a:br>
            <a:r>
              <a:rPr lang="uk-UA" b="1" dirty="0" smtClean="0">
                <a:solidFill>
                  <a:srgbClr val="7030A0"/>
                </a:solidFill>
                <a:latin typeface="Monotype Corsiva" pitchFamily="66" charset="0"/>
              </a:rPr>
              <a:t>І  в  кожного  своя  життєва дорога.</a:t>
            </a:r>
            <a:br>
              <a:rPr lang="uk-UA" b="1" dirty="0" smtClean="0">
                <a:solidFill>
                  <a:srgbClr val="7030A0"/>
                </a:solidFill>
                <a:latin typeface="Monotype Corsiva" pitchFamily="66" charset="0"/>
              </a:rPr>
            </a:br>
            <a:r>
              <a:rPr lang="uk-UA" b="1" dirty="0" smtClean="0">
                <a:solidFill>
                  <a:srgbClr val="7030A0"/>
                </a:solidFill>
                <a:latin typeface="Monotype Corsiva" pitchFamily="66" charset="0"/>
              </a:rPr>
              <a:t>Я  щастя  бажаю  усім  на  віки,</a:t>
            </a:r>
            <a:br>
              <a:rPr lang="uk-UA" b="1" dirty="0" smtClean="0">
                <a:solidFill>
                  <a:srgbClr val="7030A0"/>
                </a:solidFill>
                <a:latin typeface="Monotype Corsiva" pitchFamily="66" charset="0"/>
              </a:rPr>
            </a:br>
            <a:r>
              <a:rPr lang="uk-UA" b="1" dirty="0" smtClean="0">
                <a:solidFill>
                  <a:srgbClr val="7030A0"/>
                </a:solidFill>
                <a:latin typeface="Monotype Corsiva" pitchFamily="66" charset="0"/>
              </a:rPr>
              <a:t>  Опіки  і  ласки  від  Господа  Бога. </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484784"/>
            <a:ext cx="7704856" cy="5904656"/>
          </a:xfrm>
        </p:spPr>
        <p:txBody>
          <a:bodyPr>
            <a:noAutofit/>
          </a:bodyPr>
          <a:lstStyle/>
          <a:p>
            <a:r>
              <a:rPr lang="uk-UA" sz="3600" dirty="0" smtClean="0"/>
              <a:t/>
            </a:r>
            <a:br>
              <a:rPr lang="uk-UA" sz="3600" dirty="0" smtClean="0"/>
            </a:br>
            <a:r>
              <a:rPr lang="uk-UA" sz="3600" dirty="0" smtClean="0"/>
              <a:t/>
            </a:r>
            <a:br>
              <a:rPr lang="uk-UA" sz="3600" dirty="0" smtClean="0"/>
            </a:br>
            <a:r>
              <a:rPr lang="uk-UA" sz="3600" dirty="0" smtClean="0"/>
              <a:t/>
            </a:r>
            <a:br>
              <a:rPr lang="uk-UA" sz="3600" dirty="0" smtClean="0"/>
            </a:br>
            <a:r>
              <a:rPr lang="uk-UA" sz="3600" dirty="0" smtClean="0"/>
              <a:t/>
            </a:r>
            <a:br>
              <a:rPr lang="uk-UA" sz="3600" dirty="0" smtClean="0"/>
            </a:br>
            <a:r>
              <a:rPr lang="uk-UA" sz="3200" b="1" dirty="0" smtClean="0"/>
              <a:t>Головним  сьогоднішнім  завданням  освіти  дорослих  є  виробництво  компетентних  людей  -  </a:t>
            </a:r>
            <a:r>
              <a:rPr lang="uk-UA" sz="3200" b="1" dirty="0" err="1" smtClean="0"/>
              <a:t>людей</a:t>
            </a:r>
            <a:r>
              <a:rPr lang="uk-UA" sz="3200" b="1" dirty="0" smtClean="0"/>
              <a:t>,  які  були  б  здатні  застосовувати  свої  знання  в  умовах,  що  змінюються,  і…  чия  основна  компетенція  полягала  б  в  умінні  включатися  в  постійне  самонавчання  протягом  всього  свого життя.						                                                           </a:t>
            </a:r>
            <a:br>
              <a:rPr lang="uk-UA" sz="3200" b="1" dirty="0" smtClean="0"/>
            </a:br>
            <a:r>
              <a:rPr lang="uk-UA" sz="3200" b="1" dirty="0" smtClean="0"/>
              <a:t>                                                      М.</a:t>
            </a:r>
            <a:r>
              <a:rPr lang="uk-UA" sz="3200" b="1" dirty="0" err="1" smtClean="0"/>
              <a:t>Ноулз</a:t>
            </a:r>
            <a:r>
              <a:rPr lang="ru-RU" sz="3600" b="1" dirty="0" smtClean="0"/>
              <a:t/>
            </a:r>
            <a:br>
              <a:rPr lang="ru-RU" sz="3600" b="1" dirty="0" smtClean="0"/>
            </a:br>
            <a:r>
              <a:rPr lang="uk-UA" sz="3600" b="1" dirty="0" smtClean="0"/>
              <a:t>                                                                   </a:t>
            </a:r>
            <a:r>
              <a:rPr lang="ru-RU" sz="3600" dirty="0" smtClean="0"/>
              <a:t/>
            </a:r>
            <a:br>
              <a:rPr lang="ru-RU" sz="3600" dirty="0" smtClean="0"/>
            </a:br>
            <a:r>
              <a:rPr lang="uk-UA" sz="3600" dirty="0" smtClean="0"/>
              <a:t> </a:t>
            </a:r>
            <a:r>
              <a:rPr lang="ru-RU" sz="3600" dirty="0" smtClean="0"/>
              <a:t/>
            </a:r>
            <a:br>
              <a:rPr lang="ru-RU" sz="3600" dirty="0" smtClean="0"/>
            </a:br>
            <a:endParaRPr lang="ru-RU" sz="3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980728"/>
            <a:ext cx="7715200" cy="4248472"/>
          </a:xfrm>
        </p:spPr>
        <p:txBody>
          <a:bodyPr>
            <a:normAutofit fontScale="90000"/>
          </a:bodyPr>
          <a:lstStyle/>
          <a:p>
            <a:pPr algn="l"/>
            <a:r>
              <a:rPr lang="uk-UA" b="1" dirty="0" smtClean="0">
                <a:solidFill>
                  <a:srgbClr val="C00000"/>
                </a:solidFill>
              </a:rPr>
              <a:t>                       Мета: </a:t>
            </a:r>
            <a:r>
              <a:rPr lang="uk-UA" dirty="0" smtClean="0"/>
              <a:t/>
            </a:r>
            <a:br>
              <a:rPr lang="uk-UA" dirty="0" smtClean="0"/>
            </a:br>
            <a:r>
              <a:rPr lang="uk-UA" sz="4800" b="1" dirty="0" smtClean="0"/>
              <a:t>Чому  має  учитель  учити  учнів.</a:t>
            </a:r>
            <a:br>
              <a:rPr lang="uk-UA" sz="4800" b="1" dirty="0" smtClean="0"/>
            </a:br>
            <a:r>
              <a:rPr lang="uk-UA" sz="4800" b="1" dirty="0" smtClean="0"/>
              <a:t>Як  він  це  має  учити.</a:t>
            </a:r>
            <a:r>
              <a:rPr lang="ru-RU" sz="4800" b="1" dirty="0" smtClean="0"/>
              <a:t/>
            </a:r>
            <a:br>
              <a:rPr lang="ru-RU" sz="4800" b="1" dirty="0" smtClean="0"/>
            </a:br>
            <a:r>
              <a:rPr lang="uk-UA" sz="4800" b="1" dirty="0" smtClean="0"/>
              <a:t>І  який  результат  роботи.</a:t>
            </a:r>
            <a:r>
              <a:rPr lang="ru-RU" sz="4800" b="1" dirty="0" smtClean="0"/>
              <a:t/>
            </a:r>
            <a:br>
              <a:rPr lang="ru-RU" sz="4800" b="1" dirty="0" smtClean="0"/>
            </a:br>
            <a:r>
              <a:rPr lang="uk-UA" sz="4800" b="1" dirty="0" smtClean="0"/>
              <a:t> </a:t>
            </a:r>
            <a:r>
              <a:rPr lang="ru-RU" sz="4800" b="1" dirty="0" smtClean="0"/>
              <a:t/>
            </a:r>
            <a:br>
              <a:rPr lang="ru-RU" sz="4800" b="1" dirty="0" smtClean="0"/>
            </a:br>
            <a:r>
              <a:rPr lang="uk-UA" dirty="0" smtClean="0"/>
              <a:t>                                                                              </a:t>
            </a:r>
            <a:endParaRPr lang="ru-RU" dirty="0"/>
          </a:p>
        </p:txBody>
      </p:sp>
      <p:pic>
        <p:nvPicPr>
          <p:cNvPr id="1026" name="Picture 2" descr="H:\слайди книжка\imagesао.jpeg"/>
          <p:cNvPicPr>
            <a:picLocks noChangeAspect="1" noChangeArrowheads="1"/>
          </p:cNvPicPr>
          <p:nvPr/>
        </p:nvPicPr>
        <p:blipFill>
          <a:blip r:embed="rId2" cstate="print"/>
          <a:srcRect/>
          <a:stretch>
            <a:fillRect/>
          </a:stretch>
        </p:blipFill>
        <p:spPr bwMode="auto">
          <a:xfrm>
            <a:off x="3491880" y="4005064"/>
            <a:ext cx="2162175" cy="211455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1124744"/>
            <a:ext cx="7715200" cy="5184576"/>
          </a:xfrm>
        </p:spPr>
        <p:txBody>
          <a:bodyPr>
            <a:normAutofit/>
          </a:bodyPr>
          <a:lstStyle/>
          <a:p>
            <a:pPr algn="l"/>
            <a:r>
              <a:rPr lang="uk-UA" b="1" dirty="0" smtClean="0">
                <a:solidFill>
                  <a:srgbClr val="C00000"/>
                </a:solidFill>
              </a:rPr>
              <a:t>         Мозковий  штурм</a:t>
            </a:r>
            <a:r>
              <a:rPr lang="uk-UA" b="1" dirty="0" smtClean="0"/>
              <a:t/>
            </a:r>
            <a:br>
              <a:rPr lang="uk-UA" b="1" dirty="0" smtClean="0"/>
            </a:br>
            <a:r>
              <a:rPr lang="uk-UA" sz="3600" b="1" dirty="0" smtClean="0"/>
              <a:t>1.  Професійна  компетентність    </a:t>
            </a:r>
            <a:br>
              <a:rPr lang="uk-UA" sz="3600" b="1" dirty="0" smtClean="0"/>
            </a:br>
            <a:r>
              <a:rPr lang="uk-UA" sz="3600" b="1" dirty="0" smtClean="0"/>
              <a:t>     учителя</a:t>
            </a:r>
            <a:br>
              <a:rPr lang="uk-UA" sz="3600" b="1" dirty="0" smtClean="0"/>
            </a:br>
            <a:r>
              <a:rPr lang="uk-UA" sz="3600" b="1" dirty="0" smtClean="0"/>
              <a:t>2.  Творчий  розвиток  та  успішність   </a:t>
            </a:r>
            <a:br>
              <a:rPr lang="uk-UA" sz="3600" b="1" dirty="0" smtClean="0"/>
            </a:br>
            <a:r>
              <a:rPr lang="uk-UA" sz="3600" b="1" dirty="0" smtClean="0"/>
              <a:t>      учнів</a:t>
            </a:r>
            <a:br>
              <a:rPr lang="uk-UA" sz="3600" b="1" dirty="0" smtClean="0"/>
            </a:br>
            <a:r>
              <a:rPr lang="uk-UA" sz="3600" dirty="0" smtClean="0"/>
              <a:t/>
            </a:r>
            <a:br>
              <a:rPr lang="uk-UA" sz="3600" dirty="0" smtClean="0"/>
            </a:br>
            <a:r>
              <a:rPr lang="uk-UA" sz="3600" dirty="0" smtClean="0"/>
              <a:t/>
            </a:r>
            <a:br>
              <a:rPr lang="uk-UA" sz="3600" dirty="0" smtClean="0"/>
            </a:br>
            <a:endParaRPr lang="ru-RU" sz="3600" dirty="0"/>
          </a:p>
        </p:txBody>
      </p:sp>
      <p:pic>
        <p:nvPicPr>
          <p:cNvPr id="3" name="Picture 5" descr="Рисунок17"/>
          <p:cNvPicPr>
            <a:picLocks noChangeAspect="1" noChangeArrowheads="1"/>
          </p:cNvPicPr>
          <p:nvPr/>
        </p:nvPicPr>
        <p:blipFill>
          <a:blip r:embed="rId2" cstate="print"/>
          <a:srcRect/>
          <a:stretch>
            <a:fillRect/>
          </a:stretch>
        </p:blipFill>
        <p:spPr bwMode="auto">
          <a:xfrm>
            <a:off x="5076056" y="4365104"/>
            <a:ext cx="2736304" cy="223224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style.rotation</p:attrName>
                                        </p:attrNameLst>
                                      </p:cBhvr>
                                      <p:tavLst>
                                        <p:tav tm="0">
                                          <p:val>
                                            <p:fltVal val="720"/>
                                          </p:val>
                                        </p:tav>
                                        <p:tav tm="100000">
                                          <p:val>
                                            <p:fltVal val="0"/>
                                          </p:val>
                                        </p:tav>
                                      </p:tavLst>
                                    </p:anim>
                                    <p:anim calcmode="lin" valueType="num">
                                      <p:cBhvr>
                                        <p:cTn id="9" dur="2000" fill="hold"/>
                                        <p:tgtEl>
                                          <p:spTgt spid="3"/>
                                        </p:tgtEl>
                                        <p:attrNameLst>
                                          <p:attrName>ppt_h</p:attrName>
                                        </p:attrNameLst>
                                      </p:cBhvr>
                                      <p:tavLst>
                                        <p:tav tm="0">
                                          <p:val>
                                            <p:fltVal val="0"/>
                                          </p:val>
                                        </p:tav>
                                        <p:tav tm="100000">
                                          <p:val>
                                            <p:strVal val="#ppt_h"/>
                                          </p:val>
                                        </p:tav>
                                      </p:tavLst>
                                    </p:anim>
                                    <p:anim calcmode="lin" valueType="num">
                                      <p:cBhvr>
                                        <p:cTn id="10" dur="2000" fill="hold"/>
                                        <p:tgtEl>
                                          <p:spTgt spid="3"/>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052736"/>
            <a:ext cx="8229600" cy="3168352"/>
          </a:xfrm>
        </p:spPr>
        <p:txBody>
          <a:bodyPr>
            <a:normAutofit/>
          </a:bodyPr>
          <a:lstStyle/>
          <a:p>
            <a:pPr algn="ctr"/>
            <a:r>
              <a:rPr lang="uk-UA" sz="5400" b="1" dirty="0" smtClean="0">
                <a:solidFill>
                  <a:srgbClr val="C00000"/>
                </a:solidFill>
              </a:rPr>
              <a:t>   </a:t>
            </a:r>
            <a:r>
              <a:rPr lang="uk-UA" sz="5400" b="1" dirty="0" smtClean="0">
                <a:solidFill>
                  <a:srgbClr val="C00000"/>
                </a:solidFill>
              </a:rPr>
              <a:t/>
            </a:r>
            <a:br>
              <a:rPr lang="uk-UA" sz="5400" b="1" dirty="0" smtClean="0">
                <a:solidFill>
                  <a:srgbClr val="C00000"/>
                </a:solidFill>
              </a:rPr>
            </a:br>
            <a:r>
              <a:rPr lang="uk-UA" sz="5400" b="1" dirty="0" smtClean="0">
                <a:solidFill>
                  <a:srgbClr val="C00000"/>
                </a:solidFill>
              </a:rPr>
              <a:t>Не  </a:t>
            </a:r>
            <a:r>
              <a:rPr lang="uk-UA" sz="5400" b="1" dirty="0" smtClean="0">
                <a:solidFill>
                  <a:srgbClr val="C00000"/>
                </a:solidFill>
              </a:rPr>
              <a:t>у  своїй  тарілці</a:t>
            </a:r>
            <a:endParaRPr lang="ru-RU" sz="5400" b="1" dirty="0">
              <a:solidFill>
                <a:srgbClr val="C00000"/>
              </a:solidFill>
            </a:endParaRPr>
          </a:p>
        </p:txBody>
      </p:sp>
      <p:pic>
        <p:nvPicPr>
          <p:cNvPr id="3" name="Picture 15" descr="sova8[1]"/>
          <p:cNvPicPr>
            <a:picLocks noChangeAspect="1" noChangeArrowheads="1"/>
          </p:cNvPicPr>
          <p:nvPr/>
        </p:nvPicPr>
        <p:blipFill>
          <a:blip r:embed="rId2" cstate="print"/>
          <a:srcRect/>
          <a:stretch>
            <a:fillRect/>
          </a:stretch>
        </p:blipFill>
        <p:spPr bwMode="auto">
          <a:xfrm>
            <a:off x="683568" y="836712"/>
            <a:ext cx="3643313" cy="2448272"/>
          </a:xfrm>
          <a:prstGeom prst="rect">
            <a:avLst/>
          </a:prstGeom>
          <a:noFill/>
          <a:ln w="9525">
            <a:noFill/>
            <a:miter lim="800000"/>
            <a:headEnd/>
            <a:tailEnd/>
          </a:ln>
        </p:spPr>
      </p:pic>
      <p:pic>
        <p:nvPicPr>
          <p:cNvPr id="4" name="Picture 14" descr="J0295069"/>
          <p:cNvPicPr>
            <a:picLocks noChangeAspect="1" noChangeArrowheads="1"/>
          </p:cNvPicPr>
          <p:nvPr/>
        </p:nvPicPr>
        <p:blipFill>
          <a:blip r:embed="rId3" cstate="print"/>
          <a:srcRect/>
          <a:stretch>
            <a:fillRect/>
          </a:stretch>
        </p:blipFill>
        <p:spPr bwMode="auto">
          <a:xfrm rot="10800000" flipV="1">
            <a:off x="5651500" y="4192588"/>
            <a:ext cx="2449513" cy="1762125"/>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074242"/>
          </a:xfrm>
        </p:spPr>
        <p:txBody>
          <a:bodyPr/>
          <a:lstStyle/>
          <a:p>
            <a:pPr algn="ctr"/>
            <a:r>
              <a:rPr lang="uk-UA" b="1" dirty="0" smtClean="0">
                <a:solidFill>
                  <a:srgbClr val="C00000"/>
                </a:solidFill>
              </a:rPr>
              <a:t>Цікаві  апельсини</a:t>
            </a:r>
            <a:endParaRPr lang="ru-RU" b="1" dirty="0">
              <a:solidFill>
                <a:srgbClr val="C00000"/>
              </a:solidFill>
            </a:endParaRPr>
          </a:p>
        </p:txBody>
      </p:sp>
      <p:pic>
        <p:nvPicPr>
          <p:cNvPr id="3" name="Picture 4" descr="j0215836"/>
          <p:cNvPicPr>
            <a:picLocks noChangeAspect="1" noChangeArrowheads="1"/>
          </p:cNvPicPr>
          <p:nvPr/>
        </p:nvPicPr>
        <p:blipFill>
          <a:blip r:embed="rId2" cstate="print"/>
          <a:srcRect/>
          <a:stretch>
            <a:fillRect/>
          </a:stretch>
        </p:blipFill>
        <p:spPr bwMode="auto">
          <a:xfrm>
            <a:off x="2411760" y="3068960"/>
            <a:ext cx="4392613" cy="2952105"/>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434282"/>
          </a:xfrm>
        </p:spPr>
        <p:txBody>
          <a:bodyPr>
            <a:normAutofit/>
          </a:bodyPr>
          <a:lstStyle/>
          <a:p>
            <a:pPr algn="ctr"/>
            <a:r>
              <a:rPr lang="uk-UA" dirty="0" smtClean="0"/>
              <a:t/>
            </a:r>
            <a:br>
              <a:rPr lang="uk-UA" dirty="0" smtClean="0"/>
            </a:br>
            <a:r>
              <a:rPr lang="uk-UA" dirty="0" smtClean="0"/>
              <a:t/>
            </a:r>
            <a:br>
              <a:rPr lang="uk-UA" dirty="0" smtClean="0"/>
            </a:br>
            <a:r>
              <a:rPr lang="uk-UA" b="1" dirty="0" smtClean="0">
                <a:solidFill>
                  <a:srgbClr val="C00000"/>
                </a:solidFill>
              </a:rPr>
              <a:t>Педагогічні  ситуації </a:t>
            </a:r>
            <a:endParaRPr lang="ru-RU" b="1" dirty="0">
              <a:solidFill>
                <a:srgbClr val="C00000"/>
              </a:solidFill>
            </a:endParaRPr>
          </a:p>
        </p:txBody>
      </p:sp>
      <p:pic>
        <p:nvPicPr>
          <p:cNvPr id="3" name="Picture 14" descr="PH02738U"/>
          <p:cNvPicPr>
            <a:picLocks noChangeAspect="1" noChangeArrowheads="1"/>
          </p:cNvPicPr>
          <p:nvPr/>
        </p:nvPicPr>
        <p:blipFill>
          <a:blip r:embed="rId2" cstate="print"/>
          <a:srcRect t="12914" b="8504"/>
          <a:stretch>
            <a:fillRect/>
          </a:stretch>
        </p:blipFill>
        <p:spPr bwMode="auto">
          <a:xfrm>
            <a:off x="3419872" y="2852936"/>
            <a:ext cx="3384376" cy="3384376"/>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274638"/>
            <a:ext cx="7859216" cy="5890666"/>
          </a:xfrm>
        </p:spPr>
        <p:txBody>
          <a:bodyPr>
            <a:normAutofit fontScale="90000"/>
          </a:bodyPr>
          <a:lstStyle/>
          <a:p>
            <a:pPr algn="l"/>
            <a:r>
              <a:rPr lang="uk-UA" dirty="0" smtClean="0"/>
              <a:t> </a:t>
            </a:r>
            <a:br>
              <a:rPr lang="uk-UA" dirty="0" smtClean="0"/>
            </a:br>
            <a:r>
              <a:rPr lang="uk-UA" dirty="0" smtClean="0"/>
              <a:t>                        </a:t>
            </a:r>
            <a:r>
              <a:rPr lang="uk-UA" b="1" dirty="0" smtClean="0">
                <a:solidFill>
                  <a:srgbClr val="C00000"/>
                </a:solidFill>
              </a:rPr>
              <a:t>Ситуація  1.</a:t>
            </a:r>
            <a:r>
              <a:rPr lang="uk-UA" dirty="0" smtClean="0"/>
              <a:t/>
            </a:r>
            <a:br>
              <a:rPr lang="uk-UA" dirty="0" smtClean="0"/>
            </a:br>
            <a:r>
              <a:rPr lang="uk-UA" sz="4000" b="1" dirty="0" smtClean="0"/>
              <a:t>    1. «От  тобі  і  на!»</a:t>
            </a:r>
            <a:r>
              <a:rPr lang="ru-RU" sz="4000" b="1" dirty="0" smtClean="0"/>
              <a:t/>
            </a:r>
            <a:br>
              <a:rPr lang="ru-RU" sz="4000" b="1" dirty="0" smtClean="0"/>
            </a:br>
            <a:r>
              <a:rPr lang="ru-RU" sz="4000" b="1" dirty="0" smtClean="0"/>
              <a:t>    </a:t>
            </a:r>
            <a:r>
              <a:rPr lang="uk-UA" sz="4000" b="1" dirty="0" smtClean="0"/>
              <a:t>2. «А   що   тобі   смішно?»</a:t>
            </a:r>
            <a:r>
              <a:rPr lang="ru-RU" sz="4000" b="1" dirty="0" smtClean="0"/>
              <a:t/>
            </a:r>
            <a:br>
              <a:rPr lang="ru-RU" sz="4000" b="1" dirty="0" smtClean="0"/>
            </a:br>
            <a:r>
              <a:rPr lang="ru-RU" sz="4000" b="1" dirty="0" smtClean="0"/>
              <a:t>    </a:t>
            </a:r>
            <a:r>
              <a:rPr lang="uk-UA" sz="4000" b="1" dirty="0" smtClean="0"/>
              <a:t>3. «Ну,   і   заради   Бога!»</a:t>
            </a:r>
            <a:r>
              <a:rPr lang="ru-RU" sz="4000" b="1" dirty="0" smtClean="0"/>
              <a:t/>
            </a:r>
            <a:br>
              <a:rPr lang="ru-RU" sz="4000" b="1" dirty="0" smtClean="0"/>
            </a:br>
            <a:r>
              <a:rPr lang="ru-RU" sz="4000" b="1" dirty="0" smtClean="0"/>
              <a:t>    </a:t>
            </a:r>
            <a:r>
              <a:rPr lang="uk-UA" sz="4000" b="1" dirty="0" smtClean="0"/>
              <a:t>4. «Ти   що,  дурачок?»</a:t>
            </a:r>
            <a:r>
              <a:rPr lang="ru-RU" sz="4000" b="1" dirty="0" smtClean="0"/>
              <a:t/>
            </a:r>
            <a:br>
              <a:rPr lang="ru-RU" sz="4000" b="1" dirty="0" smtClean="0"/>
            </a:br>
            <a:r>
              <a:rPr lang="ru-RU" sz="4000" b="1" dirty="0" smtClean="0"/>
              <a:t>    </a:t>
            </a:r>
            <a:r>
              <a:rPr lang="uk-UA" sz="4000" b="1" dirty="0" smtClean="0"/>
              <a:t>5. «Люблю   веселих   людей».</a:t>
            </a:r>
            <a:r>
              <a:rPr lang="ru-RU" sz="4000" b="1" dirty="0" smtClean="0"/>
              <a:t/>
            </a:r>
            <a:br>
              <a:rPr lang="ru-RU" sz="4000" b="1" dirty="0" smtClean="0"/>
            </a:br>
            <a:r>
              <a:rPr lang="ru-RU" sz="4000" b="1" dirty="0" smtClean="0"/>
              <a:t>    </a:t>
            </a:r>
            <a:r>
              <a:rPr lang="uk-UA" sz="4000" b="1" dirty="0" smtClean="0"/>
              <a:t>6. «Я   радий(а),   що   створюю   в      </a:t>
            </a:r>
            <a:br>
              <a:rPr lang="uk-UA" sz="4000" b="1" dirty="0" smtClean="0"/>
            </a:br>
            <a:r>
              <a:rPr lang="uk-UA" sz="4000" b="1" dirty="0" smtClean="0"/>
              <a:t>        тебе     веселий   настрій».</a:t>
            </a:r>
            <a:r>
              <a:rPr lang="ru-RU" sz="4000" b="1" dirty="0" smtClean="0"/>
              <a:t/>
            </a:r>
            <a:br>
              <a:rPr lang="ru-RU" sz="4000" b="1" dirty="0" smtClean="0"/>
            </a:br>
            <a:r>
              <a:rPr lang="ru-RU" sz="4000" b="1" dirty="0" smtClean="0"/>
              <a:t>    </a:t>
            </a:r>
            <a:r>
              <a:rPr lang="uk-UA" sz="4000" b="1" dirty="0" smtClean="0"/>
              <a:t>7. Власний варіант</a:t>
            </a:r>
            <a:r>
              <a:rPr lang="ru-RU" sz="4000" dirty="0" smtClean="0"/>
              <a:t/>
            </a:r>
            <a:br>
              <a:rPr lang="ru-RU" sz="4000" dirty="0" smtClean="0"/>
            </a:br>
            <a:r>
              <a:rPr lang="ru-RU" sz="4000" dirty="0" smtClean="0"/>
              <a:t> </a:t>
            </a:r>
            <a:endParaRPr lang="ru-RU" sz="4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274638"/>
            <a:ext cx="7643192" cy="6106690"/>
          </a:xfrm>
        </p:spPr>
        <p:txBody>
          <a:bodyPr>
            <a:normAutofit fontScale="90000"/>
          </a:bodyPr>
          <a:lstStyle/>
          <a:p>
            <a:pPr algn="l"/>
            <a:r>
              <a:rPr lang="uk-UA" sz="8000" b="1" dirty="0" smtClean="0">
                <a:solidFill>
                  <a:srgbClr val="C00000"/>
                </a:solidFill>
              </a:rPr>
              <a:t>            </a:t>
            </a:r>
            <a:r>
              <a:rPr lang="uk-UA" sz="4900" b="1" dirty="0" smtClean="0">
                <a:solidFill>
                  <a:srgbClr val="C00000"/>
                </a:solidFill>
              </a:rPr>
              <a:t>Ситуація  2</a:t>
            </a:r>
            <a:r>
              <a:rPr lang="uk-UA" b="1" dirty="0" smtClean="0"/>
              <a:t/>
            </a:r>
            <a:br>
              <a:rPr lang="uk-UA" b="1" dirty="0" smtClean="0"/>
            </a:br>
            <a:r>
              <a:rPr lang="uk-UA" sz="2800" b="1" dirty="0" smtClean="0"/>
              <a:t>1. «Твоя  справа  учитися,  а  не  учити  вчителя». </a:t>
            </a:r>
            <a:r>
              <a:rPr lang="ru-RU" sz="2800" b="1" dirty="0" smtClean="0"/>
              <a:t/>
            </a:r>
            <a:br>
              <a:rPr lang="ru-RU" sz="2800" b="1" dirty="0" smtClean="0"/>
            </a:br>
            <a:r>
              <a:rPr lang="uk-UA" sz="2800" b="1" dirty="0" smtClean="0"/>
              <a:t>2. «Таких,  як  ти,  я,  звичайно,  нічому  не  зможу    </a:t>
            </a:r>
            <a:br>
              <a:rPr lang="uk-UA" sz="2800" b="1" dirty="0" smtClean="0"/>
            </a:br>
            <a:r>
              <a:rPr lang="uk-UA" sz="2800" b="1" dirty="0" smtClean="0"/>
              <a:t>     навчити».</a:t>
            </a:r>
            <a:r>
              <a:rPr lang="ru-RU" sz="2800" b="1" dirty="0" smtClean="0"/>
              <a:t/>
            </a:r>
            <a:br>
              <a:rPr lang="ru-RU" sz="2800" b="1" dirty="0" smtClean="0"/>
            </a:br>
            <a:r>
              <a:rPr lang="uk-UA" sz="2800" b="1" dirty="0" smtClean="0"/>
              <a:t>3. «Може,  тобі  краще  перейти  в  інший  клас  або  </a:t>
            </a:r>
            <a:br>
              <a:rPr lang="uk-UA" sz="2800" b="1" dirty="0" smtClean="0"/>
            </a:br>
            <a:r>
              <a:rPr lang="uk-UA" sz="2800" b="1" dirty="0" smtClean="0"/>
              <a:t>     учитися  в  іншого   вчителя?»</a:t>
            </a:r>
            <a:r>
              <a:rPr lang="ru-RU" sz="2800" b="1" dirty="0" smtClean="0"/>
              <a:t/>
            </a:r>
            <a:br>
              <a:rPr lang="ru-RU" sz="2800" b="1" dirty="0" smtClean="0"/>
            </a:br>
            <a:r>
              <a:rPr lang="uk-UA" sz="2800" b="1" dirty="0" smtClean="0"/>
              <a:t>4. «Тобі  просто  не  хочеться  учитися».</a:t>
            </a:r>
            <a:r>
              <a:rPr lang="ru-RU" sz="2800" b="1" dirty="0" smtClean="0"/>
              <a:t/>
            </a:r>
            <a:br>
              <a:rPr lang="ru-RU" sz="2800" b="1" dirty="0" smtClean="0"/>
            </a:br>
            <a:r>
              <a:rPr lang="uk-UA" sz="2800" b="1" dirty="0" smtClean="0"/>
              <a:t>5. «Мені  цікаво  знати,  чому  ти  так  думаєш».</a:t>
            </a:r>
            <a:r>
              <a:rPr lang="ru-RU" sz="2800" b="1" dirty="0" smtClean="0"/>
              <a:t/>
            </a:r>
            <a:br>
              <a:rPr lang="ru-RU" sz="2800" b="1" dirty="0" smtClean="0"/>
            </a:br>
            <a:r>
              <a:rPr lang="uk-UA" sz="2800" b="1" dirty="0" smtClean="0"/>
              <a:t>6. «Давай поговоримо про це докладніше. У моєму  </a:t>
            </a:r>
            <a:br>
              <a:rPr lang="uk-UA" sz="2800" b="1" dirty="0" smtClean="0"/>
            </a:br>
            <a:r>
              <a:rPr lang="uk-UA" sz="2800" b="1" dirty="0" smtClean="0"/>
              <a:t>     поводженні, напевно,  є  щось   таке,  що   наводить    </a:t>
            </a:r>
            <a:br>
              <a:rPr lang="uk-UA" sz="2800" b="1" dirty="0" smtClean="0"/>
            </a:br>
            <a:r>
              <a:rPr lang="uk-UA" sz="2800" b="1" dirty="0" smtClean="0"/>
              <a:t>     тебе   на   подібну   думку».</a:t>
            </a:r>
            <a:r>
              <a:rPr lang="ru-RU" sz="2800" b="1" dirty="0" smtClean="0"/>
              <a:t/>
            </a:r>
            <a:br>
              <a:rPr lang="ru-RU" sz="2800" b="1" dirty="0" smtClean="0"/>
            </a:br>
            <a:r>
              <a:rPr lang="uk-UA" sz="2800" b="1" dirty="0" smtClean="0"/>
              <a:t>7.___________________________________ </a:t>
            </a:r>
            <a:r>
              <a:rPr lang="ru-RU" b="1" dirty="0" smtClean="0"/>
              <a:t/>
            </a:r>
            <a:br>
              <a:rPr lang="ru-RU" b="1" dirty="0" smtClean="0"/>
            </a:br>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65</TotalTime>
  <Words>119</Words>
  <Application>Microsoft Office PowerPoint</Application>
  <PresentationFormat>Экран (4:3)</PresentationFormat>
  <Paragraphs>69</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Поток</vt:lpstr>
      <vt:lpstr>Педагогічний   брейнстормінг  “Компетентний  учитель  –  сучасний  учитель…Який  він?”</vt:lpstr>
      <vt:lpstr>    Головним  сьогоднішнім  завданням  освіти  дорослих  є  виробництво  компетентних  людей  -  людей,  які  були  б  здатні  застосовувати  свої  знання  в  умовах,  що  змінюються,  і…  чия  основна  компетенція  полягала  б  в  умінні  включатися  в  постійне  самонавчання  протягом  всього  свого життя.                                                                                                                        М.Ноулз                                                                       </vt:lpstr>
      <vt:lpstr>                       Мета:  Чому  має  учитель  учити  учнів. Як  він  це  має  учити. І  який  результат  роботи.                                                                                 </vt:lpstr>
      <vt:lpstr>         Мозковий  штурм 1.  Професійна  компетентність          учителя 2.  Творчий  розвиток  та  успішність          учнів   </vt:lpstr>
      <vt:lpstr>    Не  у  своїй  тарілці</vt:lpstr>
      <vt:lpstr>Цікаві  апельсини</vt:lpstr>
      <vt:lpstr>  Педагогічні  ситуації </vt:lpstr>
      <vt:lpstr>                          Ситуація  1.     1. «От  тобі  і  на!»     2. «А   що   тобі   смішно?»     3. «Ну,   і   заради   Бога!»     4. «Ти   що,  дурачок?»     5. «Люблю   веселих   людей».     6. «Я   радий(а),   що   створюю   в               тебе     веселий   настрій».     7. Власний варіант  </vt:lpstr>
      <vt:lpstr>            Ситуація  2 1. «Твоя  справа  учитися,  а  не  учити  вчителя».  2. «Таких,  як  ти,  я,  звичайно,  нічому  не  зможу          навчити». 3. «Може,  тобі  краще  перейти  в  інший  клас  або        учитися  в  іншого   вчителя?» 4. «Тобі  просто  не  хочеться  учитися». 5. «Мені  цікаво  знати,  чому  ти  так  думаєш». 6. «Давай поговоримо про це докладніше. У моєму        поводженні, напевно,  є  щось   таке,  що   наводить          тебе   на   подібну   думку». 7.___________________________________  </vt:lpstr>
      <vt:lpstr>                    Ситуація  3 1. «Не  хочеш — змусимо!» 2. «Для  чого  ж  ти  тоді  прийшов  учитися?» 3. «Тим  гірше   для   тебе, залишайся   неуком.  Твоє          поводження   схоже   на        поводження  людини,  що  на  зло  собі  хотів  би        відрізати  свій  ніс». 4. «Чи   усвідомлюєш   ти,   чим   це   може   для         тебе   закінчитися?» 5. «Не   міг   би   ти   пояснити,   чому?» 6. «Давай   сядемо   й   обговоримо — може,   ти   і         правий».  7. _______________________________________</vt:lpstr>
      <vt:lpstr>            Ситуація  4 1. «Якщо  чесно  сказати — сумніваюся». 2. «Пак,  звичайно,  у  цьому  ти  можеш  не       сумніватися». 3. «У  тебе  прекрасні  здібності,  і  я  пов'язую  з        тобою  великі  надії». 4. «Чому  ти  сумніваєшся  в  собі?» 5. «Давай  поговоримо  і  з'ясуємо  в  чому  тут       проблема».  6. «Багато  чого  залежить  від  того,  як  ми  з  тобою        будемо  працювати». 7. ________________________ </vt:lpstr>
      <vt:lpstr>                 Ситуація  5 1. «Спробуй   тільки!» 2. «Наступного   разу   тобі   прийдеться   прийти  в  школу  з  батьками». 3. «Це — твоя  справа,  тобі ж здавати іспит (залік). Прийдеться все-одно      звітувати  за  пропущені  заняття,  я  потім  тебе  обов'язково       запитаю». 4. «Ти,  мені  здається,  дуже  несерйозно  відносишся  до  занять». 5. «Може, тобі  взагалі  краще  залишити  школу?» 6. «А  що  ти збираєшся  робити  далі?» 7. «Мені  цікаво  знати,  чому  відвідування  концерту  (прогулянка   з           друзями,   відвідування  змагання)  для  тебе  цікавіше,  чим  заняття        в   школі». 8. «Я   тебе   розумію:  відпочивати,  ходити  на  концерти,  бувати  на         змаганнях,   спілкуватися   з   друзями  дійсно  цікавіше,  ніж  учитися         в   школі. Але я, проте,    хотів  би  знати,  чому   це  так  саме  для         тебе». 9. _________________________  </vt:lpstr>
      <vt:lpstr>               Ситуація  6 1. «Я   думаю,  що  з  твоєї  сторони  не  дуже       пристойно  робити  мені  такі  зауваження». 2. «Так,  я    погано    себе    почуваю». 3. «Не  хвилюйся  про  мене,  краще  на  себе        подивися». 4. «Я   сьогодні   погано  спав,   у   мене  багато        роботи». 5. «Не  турбуйся,  це  не  перешкодить  нашим        заняттям». 6. «Ти — дуже уважний,  спасибі  за  турботу!» 7.________________________________   </vt:lpstr>
      <vt:lpstr>Оцінка  результатів  і  висновки       </vt:lpstr>
      <vt:lpstr>1. Якщо ви  одержали  середню   оцінку  вище          4,5 бали,  то   ваші   педагогічні здібності   (за       даною  методикою)   вважаються                                  високорозвиненими.  2. Якщо  середня  оцінка  знаходиться в інтервалі       від 3,5 до 4,4 бали, то педагогічні   здібності        вважаються    середньорозвинутими.  3. Нарешті,  якщо  середня   оцінка   виявилася        менше, ніж 3,4 бали, те педагогічні   здібності       випробуваного  розглядаються  як                                  слаборозвинені.   </vt:lpstr>
      <vt:lpstr>Школа   майбутнього</vt:lpstr>
      <vt:lpstr>  Чому  має  учитель  учити                           учнів.   Як  він  це  має  учити.   І  який  результат  роботи.                                                                                  </vt:lpstr>
      <vt:lpstr>Сучасна  школа  потребує «нового»  типу  вчителя - творчо  мислячого,  що володіє  сучасними  методами   та  технологіями   освіти</vt:lpstr>
      <vt:lpstr>У  праці  й  турботах  минають                           роки, І  в  кожного  своя  життєва дорога. Я  щастя  бажаю  усім  на  віки,   Опіки  і  ласки  від  Господа  Бога.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Педагогічний  брейнстормінг  “Компетентний  учитель  –  сучасний  учитель…Який  він?”</dc:title>
  <cp:lastModifiedBy>User</cp:lastModifiedBy>
  <cp:revision>9</cp:revision>
  <dcterms:modified xsi:type="dcterms:W3CDTF">2013-11-13T07:31:46Z</dcterms:modified>
</cp:coreProperties>
</file>