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8" r:id="rId3"/>
    <p:sldId id="265" r:id="rId4"/>
    <p:sldId id="262" r:id="rId5"/>
    <p:sldId id="263" r:id="rId6"/>
    <p:sldId id="264" r:id="rId7"/>
    <p:sldId id="267" r:id="rId8"/>
    <p:sldId id="266" r:id="rId9"/>
    <p:sldId id="268" r:id="rId10"/>
    <p:sldId id="269" r:id="rId11"/>
    <p:sldId id="270" r:id="rId12"/>
    <p:sldId id="257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0C717-AD31-4AEC-9D94-87068004BE44}" type="datetimeFigureOut">
              <a:rPr lang="uk-UA" smtClean="0"/>
              <a:pPr/>
              <a:t>26.09.2016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7C996-B99E-4CE6-9FEF-E3B034DD1EFA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7406640" cy="1752600"/>
          </a:xfrm>
        </p:spPr>
        <p:txBody>
          <a:bodyPr>
            <a:normAutofit fontScale="85000" lnSpcReduction="20000"/>
          </a:bodyPr>
          <a:lstStyle/>
          <a:p>
            <a:pPr algn="r"/>
            <a:endParaRPr lang="uk-UA" dirty="0" smtClean="0">
              <a:solidFill>
                <a:schemeClr val="tx1"/>
              </a:solidFill>
            </a:endParaRPr>
          </a:p>
          <a:p>
            <a:pPr algn="r"/>
            <a:endParaRPr lang="uk-UA" dirty="0" smtClean="0">
              <a:solidFill>
                <a:schemeClr val="tx1"/>
              </a:solidFill>
            </a:endParaRPr>
          </a:p>
          <a:p>
            <a:pPr algn="r"/>
            <a:r>
              <a:rPr lang="uk-UA" dirty="0" smtClean="0">
                <a:solidFill>
                  <a:schemeClr val="tx1"/>
                </a:solidFill>
              </a:rPr>
              <a:t>Підготувала </a:t>
            </a:r>
          </a:p>
          <a:p>
            <a:pPr algn="r"/>
            <a:r>
              <a:rPr lang="uk-UA" dirty="0" smtClean="0">
                <a:solidFill>
                  <a:schemeClr val="tx1"/>
                </a:solidFill>
              </a:rPr>
              <a:t>студентка 2-Б курсу</a:t>
            </a:r>
          </a:p>
          <a:p>
            <a:pPr algn="r"/>
            <a:r>
              <a:rPr lang="uk-UA" i="1" dirty="0" smtClean="0">
                <a:solidFill>
                  <a:schemeClr val="tx1"/>
                </a:solidFill>
              </a:rPr>
              <a:t>Марціновська Тетяна</a:t>
            </a:r>
            <a:endParaRPr lang="uk-UA" i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219200"/>
            <a:ext cx="512460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Коломия – </a:t>
            </a:r>
          </a:p>
          <a:p>
            <a:pPr algn="ctr"/>
            <a:r>
              <a:rPr lang="uk-UA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моє рідне місто!</a:t>
            </a:r>
            <a:endParaRPr lang="uk-UA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5257800" y="609600"/>
            <a:ext cx="3444240" cy="5888664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endParaRPr lang="uk-UA" sz="2800" dirty="0" smtClean="0">
              <a:latin typeface="Monotype Corsiva" pitchFamily="66" charset="0"/>
            </a:endParaRPr>
          </a:p>
          <a:p>
            <a:pPr>
              <a:spcBef>
                <a:spcPts val="0"/>
              </a:spcBef>
            </a:pPr>
            <a:endParaRPr lang="uk-UA" sz="2800" dirty="0" smtClean="0">
              <a:latin typeface="Monotype Corsiva" pitchFamily="66" charset="0"/>
            </a:endParaRPr>
          </a:p>
          <a:p>
            <a:pPr>
              <a:spcBef>
                <a:spcPts val="0"/>
              </a:spcBef>
            </a:pPr>
            <a:endParaRPr lang="uk-UA" sz="2800" dirty="0" smtClean="0">
              <a:latin typeface="Monotype Corsiva" pitchFamily="66" charset="0"/>
            </a:endParaRPr>
          </a:p>
          <a:p>
            <a:pPr>
              <a:spcBef>
                <a:spcPts val="0"/>
              </a:spcBef>
            </a:pPr>
            <a:endParaRPr lang="uk-UA" sz="2800" dirty="0" smtClean="0">
              <a:latin typeface="Monotype Corsiva" pitchFamily="66" charset="0"/>
            </a:endParaRPr>
          </a:p>
          <a:p>
            <a:pPr algn="ctr">
              <a:spcBef>
                <a:spcPts val="0"/>
              </a:spcBef>
            </a:pPr>
            <a:r>
              <a:rPr lang="uk-UA" sz="3200" dirty="0" smtClean="0">
                <a:latin typeface="Monotype Corsiva" pitchFamily="66" charset="0"/>
              </a:rPr>
              <a:t>Католицький  </a:t>
            </a:r>
            <a:r>
              <a:rPr lang="uk-UA" sz="3200" dirty="0" err="1" smtClean="0">
                <a:latin typeface="Monotype Corsiva" pitchFamily="66" charset="0"/>
              </a:rPr>
              <a:t>цвинтар–</a:t>
            </a:r>
            <a:r>
              <a:rPr lang="uk-UA" sz="3200" dirty="0" smtClean="0">
                <a:latin typeface="Monotype Corsiva" pitchFamily="66" charset="0"/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uk-UA" sz="3200" dirty="0" smtClean="0">
                <a:latin typeface="Monotype Corsiva" pitchFamily="66" charset="0"/>
              </a:rPr>
              <a:t>місцина готична із  замшілими  склепами  </a:t>
            </a:r>
            <a:r>
              <a:rPr lang="uk-UA" sz="3200" dirty="0" smtClean="0">
                <a:latin typeface="Monotype Corsiva" pitchFamily="66" charset="0"/>
              </a:rPr>
              <a:t>з іменами німецької, австрійської й польської </a:t>
            </a:r>
            <a:r>
              <a:rPr lang="uk-UA" sz="3200" dirty="0" smtClean="0">
                <a:latin typeface="Monotype Corsiva" pitchFamily="66" charset="0"/>
              </a:rPr>
              <a:t>знаті.</a:t>
            </a:r>
            <a:r>
              <a:rPr lang="uk-UA" sz="3200" dirty="0" smtClean="0">
                <a:latin typeface="Monotype Corsiva" pitchFamily="66" charset="0"/>
              </a:rPr>
              <a:t/>
            </a:r>
            <a:br>
              <a:rPr lang="uk-UA" sz="3200" dirty="0" smtClean="0">
                <a:latin typeface="Monotype Corsiva" pitchFamily="66" charset="0"/>
              </a:rPr>
            </a:br>
            <a:endParaRPr lang="uk-UA" sz="3200" dirty="0"/>
          </a:p>
        </p:txBody>
      </p:sp>
      <p:pic>
        <p:nvPicPr>
          <p:cNvPr id="12" name="Содержимое 4" descr="http://static.espreso.tv/uploads/article/231840/images/im-12268448_917420874979629_1106196_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04800"/>
            <a:ext cx="3657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2667000"/>
          </a:xfrm>
        </p:spPr>
        <p:txBody>
          <a:bodyPr>
            <a:normAutofit lnSpcReduction="10000"/>
          </a:bodyPr>
          <a:lstStyle/>
          <a:p>
            <a:endParaRPr lang="uk-UA" dirty="0"/>
          </a:p>
        </p:txBody>
      </p:sp>
      <p:pic>
        <p:nvPicPr>
          <p:cNvPr id="6" name="Содержимое 8" descr="http://static.espreso.tv/uploads/article/231840/images/im-12271388_917420884979628_1700181358_o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04800"/>
            <a:ext cx="388620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sz="3200" dirty="0" smtClean="0">
                <a:latin typeface="Monotype Corsiva" pitchFamily="66" charset="0"/>
              </a:rPr>
              <a:t>З іншого боку частину старовинних поховань  доглядають небайдужі поляки. І між цим – великий меморіал Січовим Стрільцям та бійцям УГА…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3447288" cy="5410200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latin typeface="Monotype Corsiva" pitchFamily="66" charset="0"/>
              </a:rPr>
              <a:t>Музей </a:t>
            </a:r>
            <a:br>
              <a:rPr lang="uk-UA" sz="2800" dirty="0" smtClean="0">
                <a:latin typeface="Monotype Corsiva" pitchFamily="66" charset="0"/>
              </a:rPr>
            </a:br>
            <a:r>
              <a:rPr lang="uk-UA" sz="2800" dirty="0" smtClean="0">
                <a:latin typeface="Monotype Corsiva" pitchFamily="66" charset="0"/>
              </a:rPr>
              <a:t>писанкового розпису</a:t>
            </a:r>
            <a:br>
              <a:rPr lang="uk-UA" sz="2800" dirty="0" smtClean="0">
                <a:latin typeface="Monotype Corsiva" pitchFamily="66" charset="0"/>
              </a:rPr>
            </a:br>
            <a:r>
              <a:rPr lang="uk-UA" sz="2800" dirty="0" smtClean="0">
                <a:latin typeface="Monotype Corsiva" pitchFamily="66" charset="0"/>
              </a:rPr>
              <a:t/>
            </a:r>
            <a:br>
              <a:rPr lang="uk-UA" sz="2800" dirty="0" smtClean="0">
                <a:latin typeface="Monotype Corsiva" pitchFamily="66" charset="0"/>
              </a:rPr>
            </a:br>
            <a:r>
              <a:rPr lang="uk-UA" sz="2800" dirty="0" smtClean="0">
                <a:latin typeface="Monotype Corsiva" pitchFamily="66" charset="0"/>
              </a:rPr>
              <a:t>У </a:t>
            </a:r>
            <a:r>
              <a:rPr lang="uk-UA" sz="2800" dirty="0" smtClean="0">
                <a:latin typeface="Monotype Corsiva" pitchFamily="66" charset="0"/>
              </a:rPr>
              <a:t>цій оригінальній будівлі представлена найширша експозиція писанок з усіх куточків України, роботи українців з різних континентів, а також сакральні розмальовані яйця з багатьох країн світу</a:t>
            </a:r>
            <a:endParaRPr lang="uk-UA" sz="2800" dirty="0">
              <a:latin typeface="Monotype Corsiva" pitchFamily="66" charset="0"/>
            </a:endParaRPr>
          </a:p>
        </p:txBody>
      </p:sp>
      <p:pic>
        <p:nvPicPr>
          <p:cNvPr id="6" name="Содержимое 5" descr="http://kolomyia.org/sites/default/files/styles/galleryformatter_slide/public/images/company/195494/gallery-195494.jpg?itok=M6ZEhWGi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28600"/>
            <a:ext cx="4130675" cy="3181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Картинки по запросу картинка музей гуцульщин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78831">
            <a:off x="6400800" y="4191000"/>
            <a:ext cx="2265045" cy="2019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7800" y="274638"/>
            <a:ext cx="3675888" cy="5897562"/>
          </a:xfrm>
        </p:spPr>
        <p:txBody>
          <a:bodyPr>
            <a:noAutofit/>
          </a:bodyPr>
          <a:lstStyle/>
          <a:p>
            <a:r>
              <a:rPr lang="uk-UA" sz="2800" dirty="0" smtClean="0">
                <a:latin typeface="Monotype Corsiva" pitchFamily="66" charset="0"/>
              </a:rPr>
              <a:t>Перший – Національний музей народного мистецтва Гуцульщини і Покуття. Він розташований у будівлі колишнього Народного дому, спорудженого на кошти громади в 1896-1902 рр. Це перший на теренах Західної України музей українського мистецтва, що відкрився в 1926 </a:t>
            </a:r>
            <a:r>
              <a:rPr lang="uk-UA" sz="2800" dirty="0" smtClean="0">
                <a:latin typeface="Monotype Corsiva" pitchFamily="66" charset="0"/>
              </a:rPr>
              <a:t>році</a:t>
            </a:r>
            <a:r>
              <a:rPr lang="uk-UA" sz="2800" dirty="0" smtClean="0">
                <a:latin typeface="Monotype Corsiva" pitchFamily="66" charset="0"/>
              </a:rPr>
              <a:t/>
            </a:r>
            <a:br>
              <a:rPr lang="uk-UA" sz="2800" dirty="0" smtClean="0">
                <a:latin typeface="Monotype Corsiva" pitchFamily="66" charset="0"/>
              </a:rPr>
            </a:br>
            <a:endParaRPr lang="uk-UA" sz="2800" dirty="0">
              <a:latin typeface="Monotype Corsiva" pitchFamily="66" charset="0"/>
            </a:endParaRPr>
          </a:p>
        </p:txBody>
      </p:sp>
      <p:pic>
        <p:nvPicPr>
          <p:cNvPr id="4" name="Содержимое 3" descr="Картинки по запросу картинка музей гуцульщини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04800"/>
            <a:ext cx="3901440" cy="350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0" y="274638"/>
            <a:ext cx="3980688" cy="3992562"/>
          </a:xfrm>
        </p:spPr>
        <p:txBody>
          <a:bodyPr>
            <a:noAutofit/>
          </a:bodyPr>
          <a:lstStyle/>
          <a:p>
            <a:r>
              <a:rPr lang="uk-UA" sz="2800" dirty="0" smtClean="0">
                <a:latin typeface="Monotype Corsiva" pitchFamily="66" charset="0"/>
              </a:rPr>
              <a:t>На двох поверхах тут можна побачити чудові вироби гуцульських майстрів із різьблення по дереву, гончарства, розпису, кераміки, меблі, </a:t>
            </a:r>
            <a:r>
              <a:rPr lang="uk-UA" sz="2800" dirty="0" err="1" smtClean="0">
                <a:latin typeface="Monotype Corsiva" pitchFamily="66" charset="0"/>
              </a:rPr>
              <a:t>сільгоспзнаряддя</a:t>
            </a:r>
            <a:r>
              <a:rPr lang="uk-UA" sz="2800" dirty="0" smtClean="0">
                <a:latin typeface="Monotype Corsiva" pitchFamily="66" charset="0"/>
              </a:rPr>
              <a:t>, зразки народного одягу, предметів побуту, музичних інструментів.</a:t>
            </a:r>
            <a:endParaRPr lang="uk-UA" sz="2800" dirty="0"/>
          </a:p>
        </p:txBody>
      </p:sp>
      <p:pic>
        <p:nvPicPr>
          <p:cNvPr id="4" name="Содержимое 3" descr="http://static.espreso.tv/uploads/article/231840/images/im-12268606_917420744979642_1081255724_o.jpg"/>
          <p:cNvPicPr>
            <a:picLocks noGrp="1"/>
          </p:cNvPicPr>
          <p:nvPr>
            <p:ph idx="1"/>
          </p:nvPr>
        </p:nvPicPr>
        <p:blipFill>
          <a:blip r:embed="rId2" cstate="print"/>
          <a:srcRect l="20276" t="17058" b="989"/>
          <a:stretch>
            <a:fillRect/>
          </a:stretch>
        </p:blipFill>
        <p:spPr bwMode="auto">
          <a:xfrm>
            <a:off x="1143000" y="228600"/>
            <a:ext cx="329565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Картинки по запросу картинка музей гуцульщин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4495800"/>
            <a:ext cx="32766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4000" b="1" dirty="0" smtClean="0">
                <a:solidFill>
                  <a:srgbClr val="7030A0"/>
                </a:solidFill>
                <a:latin typeface="Monotype Corsiva" pitchFamily="66" charset="0"/>
              </a:rPr>
              <a:t>Завітайте до нас в Коломию…</a:t>
            </a:r>
          </a:p>
          <a:p>
            <a:pPr>
              <a:buNone/>
            </a:pPr>
            <a:endParaRPr lang="uk-UA" sz="40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uk-UA" sz="4000" b="1" dirty="0" smtClean="0">
                <a:solidFill>
                  <a:srgbClr val="7030A0"/>
                </a:solidFill>
                <a:latin typeface="Monotype Corsiva" pitchFamily="66" charset="0"/>
              </a:rPr>
              <a:t>Бо це найкраще місце на землі!</a:t>
            </a:r>
          </a:p>
          <a:p>
            <a:pPr>
              <a:buNone/>
            </a:pPr>
            <a:endParaRPr lang="uk-UA" sz="40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>
              <a:buNone/>
            </a:pPr>
            <a:endParaRPr lang="uk-UA" sz="4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4" name="Picture 8" descr="віеочок"/>
          <p:cNvPicPr>
            <a:picLocks noChangeAspect="1" noChangeArrowheads="1"/>
          </p:cNvPicPr>
          <p:nvPr/>
        </p:nvPicPr>
        <p:blipFill>
          <a:blip r:embed="rId2" cstate="print">
            <a:lum bright="-6000" contrast="36000"/>
          </a:blip>
          <a:srcRect/>
          <a:stretch>
            <a:fillRect/>
          </a:stretch>
        </p:blipFill>
        <p:spPr bwMode="auto">
          <a:xfrm>
            <a:off x="6705600" y="4419600"/>
            <a:ext cx="176371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"Яке місто найгарніше у світі?"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uk-UA" sz="4400" dirty="0" smtClean="0">
                <a:latin typeface="Monotype Corsiva" pitchFamily="66" charset="0"/>
              </a:rPr>
              <a:t>Коломия </a:t>
            </a:r>
            <a:r>
              <a:rPr lang="uk-UA" sz="4400" dirty="0" smtClean="0">
                <a:latin typeface="Monotype Corsiva" pitchFamily="66" charset="0"/>
              </a:rPr>
              <a:t>– центр Покуття й ворота в Гуцульщину. Перша письмова згадка про місто з такою назвою датована записом у Галицько-Волинському літописі за 1241 рік, хоча очевидно, що саме поселення існувало значно раніше.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3400" y="533400"/>
            <a:ext cx="4590288" cy="5592762"/>
          </a:xfrm>
        </p:spPr>
        <p:txBody>
          <a:bodyPr>
            <a:noAutofit/>
          </a:bodyPr>
          <a:lstStyle/>
          <a:p>
            <a:r>
              <a:rPr lang="uk-UA" sz="2800" dirty="0" smtClean="0">
                <a:latin typeface="Monotype Corsiva" pitchFamily="66" charset="0"/>
              </a:rPr>
              <a:t>Шкода, що до наших часів не дійшли ані замок, ані тодішня дерев’яна забудова. Історичне українське місто "коло </a:t>
            </a:r>
            <a:r>
              <a:rPr lang="uk-UA" sz="2800" dirty="0" err="1" smtClean="0">
                <a:latin typeface="Monotype Corsiva" pitchFamily="66" charset="0"/>
              </a:rPr>
              <a:t>Мия</a:t>
            </a:r>
            <a:r>
              <a:rPr lang="uk-UA" sz="2800" dirty="0" smtClean="0">
                <a:latin typeface="Monotype Corsiva" pitchFamily="66" charset="0"/>
              </a:rPr>
              <a:t>" (потік біля річки Прут) 1405 року отримало Магдебурзьке право, пережило як польську колонізацію, так і численні татарські й турецькі набіги та підпали. Після деяких із них знищене вщент поселення доводилося відновлювати "з нуля".</a:t>
            </a:r>
            <a:br>
              <a:rPr lang="uk-UA" sz="2800" dirty="0" smtClean="0">
                <a:latin typeface="Monotype Corsiva" pitchFamily="66" charset="0"/>
              </a:rPr>
            </a:br>
            <a:endParaRPr lang="uk-UA" sz="2800" dirty="0">
              <a:latin typeface="Monotype Corsiva" pitchFamily="66" charset="0"/>
            </a:endParaRPr>
          </a:p>
        </p:txBody>
      </p:sp>
      <p:pic>
        <p:nvPicPr>
          <p:cNvPr id="4" name="Содержимое 3" descr="http://static.espreso.tv/uploads/article/231840/images/im-12271166_917420584979658_1823383849_o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28600"/>
            <a:ext cx="3276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0" y="274320"/>
            <a:ext cx="3904488" cy="5821680"/>
          </a:xfrm>
        </p:spPr>
        <p:txBody>
          <a:bodyPr>
            <a:normAutofit fontScale="90000"/>
          </a:bodyPr>
          <a:lstStyle/>
          <a:p>
            <a:r>
              <a:rPr lang="uk-UA" sz="2700" dirty="0" smtClean="0">
                <a:latin typeface="Monotype Corsiva" pitchFamily="66" charset="0"/>
              </a:rPr>
              <a:t/>
            </a:r>
            <a:br>
              <a:rPr lang="uk-UA" sz="2700" dirty="0" smtClean="0">
                <a:latin typeface="Monotype Corsiva" pitchFamily="66" charset="0"/>
              </a:rPr>
            </a:br>
            <a:r>
              <a:rPr lang="uk-UA" sz="2700" dirty="0" smtClean="0">
                <a:latin typeface="Monotype Corsiva" pitchFamily="66" charset="0"/>
              </a:rPr>
              <a:t/>
            </a:r>
            <a:br>
              <a:rPr lang="uk-UA" sz="2700" dirty="0" smtClean="0">
                <a:latin typeface="Monotype Corsiva" pitchFamily="66" charset="0"/>
              </a:rPr>
            </a:br>
            <a:r>
              <a:rPr lang="uk-UA" sz="2700" dirty="0" smtClean="0">
                <a:latin typeface="Monotype Corsiva" pitchFamily="66" charset="0"/>
              </a:rPr>
              <a:t/>
            </a:r>
            <a:br>
              <a:rPr lang="uk-UA" sz="2700" dirty="0" smtClean="0">
                <a:latin typeface="Monotype Corsiva" pitchFamily="66" charset="0"/>
              </a:rPr>
            </a:br>
            <a:r>
              <a:rPr lang="uk-UA" sz="2700" dirty="0" smtClean="0">
                <a:latin typeface="Monotype Corsiva" pitchFamily="66" charset="0"/>
              </a:rPr>
              <a:t/>
            </a:r>
            <a:br>
              <a:rPr lang="uk-UA" sz="2700" dirty="0" smtClean="0">
                <a:latin typeface="Monotype Corsiva" pitchFamily="66" charset="0"/>
              </a:rPr>
            </a:br>
            <a:r>
              <a:rPr lang="uk-UA" sz="2700" dirty="0" smtClean="0">
                <a:latin typeface="Monotype Corsiva" pitchFamily="66" charset="0"/>
              </a:rPr>
              <a:t>На </a:t>
            </a:r>
            <a:r>
              <a:rPr lang="uk-UA" sz="2700" dirty="0" smtClean="0">
                <a:latin typeface="Monotype Corsiva" pitchFamily="66" charset="0"/>
              </a:rPr>
              <a:t>площі Відродження, з протилежного боку від Ратуші, на стіні наріжного будинку бачимо меморіальний знак, присвячений "першому українцю, який приплив в Америку". Це Іван Богдан – склодув, тесля й корабельний </a:t>
            </a:r>
            <a:r>
              <a:rPr lang="uk-UA" sz="2700" dirty="0" smtClean="0">
                <a:latin typeface="Monotype Corsiva" pitchFamily="66" charset="0"/>
              </a:rPr>
              <a:t>майстер, прибув </a:t>
            </a:r>
            <a:r>
              <a:rPr lang="uk-UA" sz="2700" dirty="0" smtClean="0">
                <a:latin typeface="Monotype Corsiva" pitchFamily="66" charset="0"/>
              </a:rPr>
              <a:t>до Нового Світу в жовтні 1608 року, </a:t>
            </a:r>
            <a:r>
              <a:rPr lang="uk-UA" sz="2700" dirty="0" smtClean="0">
                <a:latin typeface="Monotype Corsiva" pitchFamily="66" charset="0"/>
              </a:rPr>
              <a:t> про що згадано </a:t>
            </a:r>
            <a:r>
              <a:rPr lang="uk-UA" sz="2700" dirty="0" smtClean="0">
                <a:latin typeface="Monotype Corsiva" pitchFamily="66" charset="0"/>
              </a:rPr>
              <a:t>в "Достовірних записках про подорожі й пригоди капітана Джона Сміта у Європі, Африці та Америці" (1630).</a:t>
            </a:r>
            <a:r>
              <a:rPr lang="uk-UA" sz="2400" dirty="0" smtClean="0">
                <a:latin typeface="Monotype Corsiva" pitchFamily="66" charset="0"/>
              </a:rPr>
              <a:t/>
            </a:r>
            <a:br>
              <a:rPr lang="uk-UA" sz="2400" dirty="0" smtClean="0">
                <a:latin typeface="Monotype Corsiva" pitchFamily="66" charset="0"/>
              </a:rPr>
            </a:br>
            <a:r>
              <a:rPr lang="uk-UA" sz="2400" dirty="0" smtClean="0">
                <a:latin typeface="Monotype Corsiva" pitchFamily="66" charset="0"/>
              </a:rPr>
              <a:t/>
            </a:r>
            <a:br>
              <a:rPr lang="uk-UA" sz="2400" dirty="0" smtClean="0">
                <a:latin typeface="Monotype Corsiva" pitchFamily="66" charset="0"/>
              </a:rPr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> </a:t>
            </a:r>
            <a:endParaRPr lang="uk-UA" sz="2000" dirty="0">
              <a:latin typeface="Monotype Corsiva" pitchFamily="66" charset="0"/>
            </a:endParaRPr>
          </a:p>
        </p:txBody>
      </p:sp>
      <p:pic>
        <p:nvPicPr>
          <p:cNvPr id="4" name="Содержимое 3" descr="http://static.espreso.tv/uploads/article/231840/images/im-12255474_917420774979639_1471890489_o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43000" y="228600"/>
            <a:ext cx="3657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1066800" y="3124200"/>
            <a:ext cx="3657600" cy="34442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uk-UA" sz="2400" dirty="0" smtClean="0">
              <a:latin typeface="Monotype Corsiva" pitchFamily="66" charset="0"/>
            </a:endParaRPr>
          </a:p>
          <a:p>
            <a:pPr>
              <a:buNone/>
            </a:pPr>
            <a:endParaRPr lang="uk-UA" sz="2400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uk-UA" sz="2400" dirty="0" smtClean="0">
                <a:latin typeface="Monotype Corsiva" pitchFamily="66" charset="0"/>
              </a:rPr>
              <a:t>Українська </a:t>
            </a:r>
            <a:r>
              <a:rPr lang="uk-UA" sz="2400" dirty="0" smtClean="0">
                <a:latin typeface="Monotype Corsiva" pitchFamily="66" charset="0"/>
              </a:rPr>
              <a:t>діаспора у США вважає Богдана "першим українцем Америки" і ще в 1970-х роках вшанувала його в поштових листівках. </a:t>
            </a:r>
            <a:r>
              <a:rPr lang="uk-UA" sz="2400" dirty="0" smtClean="0"/>
              <a:t/>
            </a:r>
            <a:br>
              <a:rPr lang="uk-UA" sz="2400" dirty="0" smtClean="0"/>
            </a:br>
            <a:endParaRPr lang="uk-UA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435608" y="3657600"/>
            <a:ext cx="3657600" cy="2529840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562600" y="609600"/>
            <a:ext cx="3371088" cy="5577840"/>
          </a:xfrm>
        </p:spPr>
        <p:txBody>
          <a:bodyPr/>
          <a:lstStyle/>
          <a:p>
            <a:pPr algn="ctr">
              <a:buNone/>
            </a:pPr>
            <a:r>
              <a:rPr lang="uk-UA" sz="3200" dirty="0" smtClean="0">
                <a:latin typeface="Monotype Corsiva" pitchFamily="66" charset="0"/>
              </a:rPr>
              <a:t>Н</a:t>
            </a:r>
            <a:r>
              <a:rPr lang="uk-UA" sz="3200" dirty="0" smtClean="0">
                <a:latin typeface="Monotype Corsiva" pitchFamily="66" charset="0"/>
              </a:rPr>
              <a:t>ині </a:t>
            </a:r>
            <a:r>
              <a:rPr lang="uk-UA" sz="3200" dirty="0" smtClean="0">
                <a:latin typeface="Monotype Corsiva" pitchFamily="66" charset="0"/>
              </a:rPr>
              <a:t>дещо занедбана будівля товариства "Сокіл" (1895), де за часів ЗУНР розміщувалася старшинська школа Української галицької армії…</a:t>
            </a:r>
          </a:p>
          <a:p>
            <a:endParaRPr lang="uk-UA" dirty="0"/>
          </a:p>
        </p:txBody>
      </p:sp>
      <p:pic>
        <p:nvPicPr>
          <p:cNvPr id="7" name="Рисунок 6" descr="http://static.espreso.tv/uploads/article/231840/images/im-12283132_917420534979663_819296598_n%20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28600"/>
            <a:ext cx="396430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19200" y="3810000"/>
            <a:ext cx="3886200" cy="2209800"/>
          </a:xfrm>
        </p:spPr>
        <p:txBody>
          <a:bodyPr>
            <a:normAutofit/>
          </a:bodyPr>
          <a:lstStyle/>
          <a:p>
            <a:r>
              <a:rPr lang="uk-UA" sz="2400" dirty="0" smtClean="0">
                <a:latin typeface="Monotype Corsiva" pitchFamily="66" charset="0"/>
              </a:rPr>
              <a:t>Так само тут гризли граніт науки Лесь Мартович, Марко Черемшина, Мирослав </a:t>
            </a:r>
            <a:r>
              <a:rPr lang="uk-UA" sz="2400" dirty="0" err="1" smtClean="0">
                <a:latin typeface="Monotype Corsiva" pitchFamily="66" charset="0"/>
              </a:rPr>
              <a:t>Ірчан</a:t>
            </a:r>
            <a:r>
              <a:rPr lang="uk-UA" sz="2400" dirty="0" smtClean="0">
                <a:latin typeface="Monotype Corsiva" pitchFamily="66" charset="0"/>
              </a:rPr>
              <a:t>, інші знані літератори й громадські діячі.</a:t>
            </a:r>
            <a:endParaRPr lang="uk-UA" sz="2400" dirty="0">
              <a:latin typeface="Monotype Corsiva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276088" y="457200"/>
            <a:ext cx="3657600" cy="5730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>
                <a:latin typeface="Monotype Corsiva" pitchFamily="66" charset="0"/>
              </a:rPr>
              <a:t>Варто зазирнути на вулицю Міцкевича, на початку якої стоїть колись гімназія, а нині - школа №1 ім. Василя Стефаника, де у 1883-1890 рр. навчався цей визначний український письменник. </a:t>
            </a:r>
          </a:p>
        </p:txBody>
      </p:sp>
      <p:pic>
        <p:nvPicPr>
          <p:cNvPr id="7" name="Содержимое 6" descr="http://static.espreso.tv/uploads/article/231840/images/im-12282042_917420594979657_1250560972_o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2401"/>
            <a:ext cx="3657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86400" y="609600"/>
            <a:ext cx="3447288" cy="55778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 </a:t>
            </a:r>
            <a:r>
              <a:rPr lang="uk-UA" sz="3200" dirty="0" smtClean="0">
                <a:latin typeface="Monotype Corsiva" pitchFamily="66" charset="0"/>
              </a:rPr>
              <a:t>Варті  </a:t>
            </a:r>
            <a:r>
              <a:rPr lang="uk-UA" sz="3200" dirty="0" smtClean="0">
                <a:latin typeface="Monotype Corsiva" pitchFamily="66" charset="0"/>
              </a:rPr>
              <a:t>особливої уваги </a:t>
            </a:r>
            <a:r>
              <a:rPr lang="uk-UA" sz="3200" dirty="0" smtClean="0">
                <a:latin typeface="Monotype Corsiva" pitchFamily="66" charset="0"/>
              </a:rPr>
              <a:t>споруди  </a:t>
            </a:r>
            <a:r>
              <a:rPr lang="uk-UA" sz="3200" dirty="0" smtClean="0">
                <a:latin typeface="Monotype Corsiva" pitchFamily="66" charset="0"/>
              </a:rPr>
              <a:t>із характерними балконами й </a:t>
            </a:r>
            <a:r>
              <a:rPr lang="uk-UA" sz="3200" dirty="0" smtClean="0">
                <a:latin typeface="Monotype Corsiva" pitchFamily="66" charset="0"/>
              </a:rPr>
              <a:t>ліпниною - залізничний </a:t>
            </a:r>
            <a:r>
              <a:rPr lang="uk-UA" sz="3200" dirty="0" smtClean="0">
                <a:latin typeface="Monotype Corsiva" pitchFamily="66" charset="0"/>
              </a:rPr>
              <a:t>вокзал (1866), гімназія ім. Грушевського (на початку ХХ ст. - заклад </a:t>
            </a:r>
            <a:r>
              <a:rPr lang="uk-UA" sz="3200" dirty="0" err="1" smtClean="0">
                <a:latin typeface="Monotype Corsiva" pitchFamily="66" charset="0"/>
              </a:rPr>
              <a:t>урсулянок</a:t>
            </a:r>
            <a:r>
              <a:rPr lang="uk-UA" sz="3200" dirty="0" smtClean="0">
                <a:latin typeface="Monotype Corsiva" pitchFamily="66" charset="0"/>
              </a:rPr>
              <a:t>)</a:t>
            </a:r>
            <a:endParaRPr lang="uk-UA" sz="3200" dirty="0">
              <a:latin typeface="Monotype Corsiva" pitchFamily="66" charset="0"/>
            </a:endParaRPr>
          </a:p>
        </p:txBody>
      </p:sp>
      <p:pic>
        <p:nvPicPr>
          <p:cNvPr id="5" name="Содержимое 4" descr="http://static.espreso.tv/uploads/article/231840/images/im-11991279_917420704979646_396904646_o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04800"/>
            <a:ext cx="4191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Духовні </a:t>
            </a:r>
            <a:r>
              <a:rPr lang="uk-UA" dirty="0" err="1" smtClean="0"/>
              <a:t>пам</a:t>
            </a:r>
            <a:r>
              <a:rPr lang="en-US" dirty="0" smtClean="0"/>
              <a:t>”</a:t>
            </a:r>
            <a:r>
              <a:rPr lang="uk-UA" dirty="0" smtClean="0"/>
              <a:t>ятки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143000"/>
            <a:ext cx="7098792" cy="504444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uk-UA" sz="3600" dirty="0" smtClean="0">
                <a:latin typeface="Monotype Corsiva" pitchFamily="66" charset="0"/>
              </a:rPr>
              <a:t>Центр </a:t>
            </a:r>
            <a:r>
              <a:rPr lang="uk-UA" sz="3600" dirty="0" smtClean="0">
                <a:latin typeface="Monotype Corsiva" pitchFamily="66" charset="0"/>
              </a:rPr>
              <a:t>Коломиї прикрашають храми. Домінує сучасний </a:t>
            </a:r>
            <a:r>
              <a:rPr lang="uk-UA" sz="3600" dirty="0" err="1" smtClean="0">
                <a:latin typeface="Monotype Corsiva" pitchFamily="66" charset="0"/>
              </a:rPr>
              <a:t>Катедральний</a:t>
            </a:r>
            <a:r>
              <a:rPr lang="uk-UA" sz="3600" dirty="0" smtClean="0">
                <a:latin typeface="Monotype Corsiva" pitchFamily="66" charset="0"/>
              </a:rPr>
              <a:t> собор Преображення Христового. </a:t>
            </a:r>
            <a:endParaRPr lang="uk-UA" sz="3600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uk-UA" sz="3600" dirty="0" smtClean="0">
                <a:latin typeface="Monotype Corsiva" pitchFamily="66" charset="0"/>
              </a:rPr>
              <a:t>А </a:t>
            </a:r>
            <a:r>
              <a:rPr lang="uk-UA" sz="3600" dirty="0" smtClean="0">
                <a:latin typeface="Monotype Corsiva" pitchFamily="66" charset="0"/>
              </a:rPr>
              <a:t>зі старих часів дійшли церква св. арх. </a:t>
            </a:r>
            <a:r>
              <a:rPr lang="uk-UA" sz="3600" dirty="0" err="1" smtClean="0">
                <a:latin typeface="Monotype Corsiva" pitchFamily="66" charset="0"/>
              </a:rPr>
              <a:t>Михайїла</a:t>
            </a:r>
            <a:r>
              <a:rPr lang="uk-UA" sz="3600" dirty="0" smtClean="0">
                <a:latin typeface="Monotype Corsiva" pitchFamily="66" charset="0"/>
              </a:rPr>
              <a:t> (1871), костел св. Ігнатія </a:t>
            </a:r>
            <a:r>
              <a:rPr lang="uk-UA" sz="3600" dirty="0" err="1" smtClean="0">
                <a:latin typeface="Monotype Corsiva" pitchFamily="66" charset="0"/>
              </a:rPr>
              <a:t>Лойоли</a:t>
            </a:r>
            <a:r>
              <a:rPr lang="uk-UA" sz="3600" dirty="0" smtClean="0">
                <a:latin typeface="Monotype Corsiva" pitchFamily="66" charset="0"/>
              </a:rPr>
              <a:t> (1897), церкви Миколи-Чудотворця (1875) </a:t>
            </a:r>
            <a:r>
              <a:rPr lang="uk-UA" sz="3600" dirty="0" smtClean="0">
                <a:latin typeface="Monotype Corsiva" pitchFamily="66" charset="0"/>
              </a:rPr>
              <a:t>, церква </a:t>
            </a:r>
            <a:r>
              <a:rPr lang="uk-UA" sz="3600" dirty="0" err="1" smtClean="0">
                <a:latin typeface="Monotype Corsiva" pitchFamily="66" charset="0"/>
              </a:rPr>
              <a:t>Благовіщення</a:t>
            </a:r>
            <a:r>
              <a:rPr lang="uk-UA" sz="3600" dirty="0" smtClean="0">
                <a:latin typeface="Monotype Corsiva" pitchFamily="66" charset="0"/>
              </a:rPr>
              <a:t> Пречистої Діви </a:t>
            </a:r>
            <a:r>
              <a:rPr lang="uk-UA" sz="3600" dirty="0" smtClean="0">
                <a:latin typeface="Monotype Corsiva" pitchFamily="66" charset="0"/>
              </a:rPr>
              <a:t>Марії (1709)та </a:t>
            </a:r>
            <a:r>
              <a:rPr lang="uk-UA" sz="3600" dirty="0" err="1" smtClean="0">
                <a:latin typeface="Monotype Corsiva" pitchFamily="66" charset="0"/>
              </a:rPr>
              <a:t>священомученика</a:t>
            </a:r>
            <a:r>
              <a:rPr lang="uk-UA" sz="3600" dirty="0" smtClean="0">
                <a:latin typeface="Monotype Corsiva" pitchFamily="66" charset="0"/>
              </a:rPr>
              <a:t> Йосафата (1762</a:t>
            </a:r>
            <a:r>
              <a:rPr lang="uk-UA" sz="3600" dirty="0" smtClean="0">
                <a:latin typeface="Monotype Corsiva" pitchFamily="66" charset="0"/>
              </a:rPr>
              <a:t>)</a:t>
            </a:r>
            <a:endParaRPr lang="uk-UA" sz="3600" dirty="0" smtClean="0">
              <a:latin typeface="Monotype Corsiva" pitchFamily="66" charset="0"/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У Коломиї знаходиться один з найбільших соборів Західної України. ФОТО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04800"/>
            <a:ext cx="3886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4" descr="http://static.espreso.tv/uploads/article/231840/images/im-11991333_917420528312997_10238213_o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3581400"/>
            <a:ext cx="3048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5" descr="http://static.espreso.tv/uploads/article/231840/images/im-12272614_917420824979634_105522857_n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838200"/>
            <a:ext cx="35242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125</TotalTime>
  <Words>434</Words>
  <Application>Microsoft Office PowerPoint</Application>
  <PresentationFormat>Экран (4:3)</PresentationFormat>
  <Paragraphs>34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Слайд 1</vt:lpstr>
      <vt:lpstr>"Яке місто найгарніше у світі?"</vt:lpstr>
      <vt:lpstr>Шкода, що до наших часів не дійшли ані замок, ані тодішня дерев’яна забудова. Історичне українське місто "коло Мия" (потік біля річки Прут) 1405 року отримало Магдебурзьке право, пережило як польську колонізацію, так і численні татарські й турецькі набіги та підпали. Після деяких із них знищене вщент поселення доводилося відновлювати "з нуля". </vt:lpstr>
      <vt:lpstr>    На площі Відродження, з протилежного боку від Ратуші, на стіні наріжного будинку бачимо меморіальний знак, присвячений "першому українцю, який приплив в Америку". Це Іван Богдан – склодув, тесля й корабельний майстер, прибув до Нового Світу в жовтні 1608 року,  про що згадано в "Достовірних записках про подорожі й пригоди капітана Джона Сміта у Європі, Африці та Америці" (1630).     </vt:lpstr>
      <vt:lpstr>Слайд 5</vt:lpstr>
      <vt:lpstr>Так само тут гризли граніт науки Лесь Мартович, Марко Черемшина, Мирослав Ірчан, інші знані літератори й громадські діячі.</vt:lpstr>
      <vt:lpstr>Слайд 7</vt:lpstr>
      <vt:lpstr>Духовні пам”ятки </vt:lpstr>
      <vt:lpstr>Слайд 9</vt:lpstr>
      <vt:lpstr>Слайд 10</vt:lpstr>
      <vt:lpstr>Слайд 11</vt:lpstr>
      <vt:lpstr>Музей  писанкового розпису  У цій оригінальній будівлі представлена найширша експозиція писанок з усіх куточків України, роботи українців з різних континентів, а також сакральні розмальовані яйця з багатьох країн світу</vt:lpstr>
      <vt:lpstr>Перший – Національний музей народного мистецтва Гуцульщини і Покуття. Він розташований у будівлі колишнього Народного дому, спорудженого на кошти громади в 1896-1902 рр. Це перший на теренах Західної України музей українського мистецтва, що відкрився в 1926 році </vt:lpstr>
      <vt:lpstr>На двох поверхах тут можна побачити чудові вироби гуцульських майстрів із різьблення по дереву, гончарства, розпису, кераміки, меблі, сільгоспзнаряддя, зразки народного одягу, предметів побуту, музичних інструментів.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Коломия – моє рідне місто!</dc:title>
  <dc:creator>Home</dc:creator>
  <cp:lastModifiedBy>Home</cp:lastModifiedBy>
  <cp:revision>14</cp:revision>
  <dcterms:created xsi:type="dcterms:W3CDTF">2016-09-26T18:05:52Z</dcterms:created>
  <dcterms:modified xsi:type="dcterms:W3CDTF">2016-09-26T20:23:15Z</dcterms:modified>
</cp:coreProperties>
</file>