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78" r:id="rId2"/>
    <p:sldId id="257" r:id="rId3"/>
    <p:sldId id="258" r:id="rId4"/>
    <p:sldId id="259" r:id="rId5"/>
    <p:sldId id="260" r:id="rId6"/>
    <p:sldId id="261" r:id="rId7"/>
    <p:sldId id="275" r:id="rId8"/>
    <p:sldId id="277" r:id="rId9"/>
    <p:sldId id="276" r:id="rId10"/>
    <p:sldId id="262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F0F"/>
    <a:srgbClr val="312C01"/>
    <a:srgbClr val="321100"/>
    <a:srgbClr val="993300"/>
    <a:srgbClr val="663300"/>
    <a:srgbClr val="003300"/>
    <a:srgbClr val="001800"/>
    <a:srgbClr val="4D0803"/>
    <a:srgbClr val="710D05"/>
    <a:srgbClr val="33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15BCA6-1F8A-4E75-A14A-C039B02B89F2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7F4CC-56E6-4764-AD5D-C252B49DA8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0700728-26AB-4678-86E4-D421EAB066A9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86AC6247-FB24-4D36-B09B-1EB28ED5F5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85794"/>
            <a:ext cx="8229600" cy="4786346"/>
          </a:xfrm>
        </p:spPr>
        <p:txBody>
          <a:bodyPr>
            <a:normAutofit fontScale="90000"/>
          </a:bodyPr>
          <a:lstStyle/>
          <a:p>
            <a:pPr algn="ctr"/>
            <a:r>
              <a:rPr lang="uk-UA" i="1" dirty="0" smtClean="0">
                <a:solidFill>
                  <a:srgbClr val="993300"/>
                </a:solidFill>
              </a:rPr>
              <a:t>Урок розвитку мовлення</a:t>
            </a:r>
            <a:br>
              <a:rPr lang="uk-UA" i="1" dirty="0" smtClean="0">
                <a:solidFill>
                  <a:srgbClr val="993300"/>
                </a:solidFill>
              </a:rPr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>
                <a:solidFill>
                  <a:srgbClr val="663300"/>
                </a:solidFill>
              </a:rPr>
              <a:t>Тема. </a:t>
            </a:r>
            <a:r>
              <a:rPr lang="uk-UA" dirty="0" smtClean="0">
                <a:solidFill>
                  <a:schemeClr val="tx2">
                    <a:lumMod val="10000"/>
                  </a:schemeClr>
                </a:solidFill>
              </a:rPr>
              <a:t>Заочна екскурсія давньогрецьким театром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6700" i="1" dirty="0" smtClean="0">
                <a:solidFill>
                  <a:srgbClr val="663300"/>
                </a:solidFill>
              </a:rPr>
              <a:t>“ Хвилює душу сива давнина ”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9418" r="9418"/>
          <a:stretch>
            <a:fillRect/>
          </a:stretch>
        </p:blipFill>
        <p:spPr bwMode="auto">
          <a:xfrm>
            <a:off x="457200" y="571480"/>
            <a:ext cx="8186766" cy="5448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00166" y="1285860"/>
            <a:ext cx="5486400" cy="530352"/>
          </a:xfrm>
        </p:spPr>
        <p:txBody>
          <a:bodyPr>
            <a:normAutofit fontScale="25000" lnSpcReduction="20000"/>
          </a:bodyPr>
          <a:lstStyle/>
          <a:p>
            <a:r>
              <a:rPr lang="uk-UA" sz="4600" dirty="0" smtClean="0"/>
              <a:t>Видатні</a:t>
            </a:r>
          </a:p>
          <a:p>
            <a:r>
              <a:rPr lang="uk-UA" sz="4600" dirty="0" smtClean="0"/>
              <a:t> давньогрецькі</a:t>
            </a:r>
          </a:p>
          <a:p>
            <a:r>
              <a:rPr lang="uk-UA" sz="4600" dirty="0" smtClean="0"/>
              <a:t> драматурги</a:t>
            </a:r>
          </a:p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357562"/>
            <a:ext cx="214775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1857356" y="2928934"/>
            <a:ext cx="8194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b="1" dirty="0" smtClean="0"/>
              <a:t> </a:t>
            </a:r>
            <a:r>
              <a:rPr lang="uk-UA" b="1" dirty="0" smtClean="0"/>
              <a:t>Есхіл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099755" y="2928934"/>
            <a:ext cx="354407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            Софокл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500042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001800"/>
                </a:solidFill>
              </a:rPr>
              <a:t>Найвідоміші театри світу</a:t>
            </a:r>
            <a:endParaRPr lang="ru-RU" dirty="0">
              <a:solidFill>
                <a:srgbClr val="001800"/>
              </a:solidFill>
            </a:endParaRPr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16993" r="16993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uk-UA" sz="2000" dirty="0" smtClean="0"/>
              <a:t>Давні греки, коли розігрували містерії на честь Діоніса, і не підозрювали, що стають родоначальниками нового мистецтва. Імена Есхіла, Софокла, Еврипіда, Аристофана  в наш час  відомі кожній освіченій людині. </a:t>
            </a:r>
            <a:endParaRPr lang="ru-RU" sz="2000" dirty="0" smtClean="0"/>
          </a:p>
          <a:p>
            <a:r>
              <a:rPr lang="uk-UA" sz="2000" dirty="0" smtClean="0"/>
              <a:t> Драматичні твори давніх греків досі залишаються в репертуарі багатьох театрів , вони неодноразово екранізувалися.</a:t>
            </a: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Ковен – Гарден, Лондон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71538" y="1285860"/>
            <a:ext cx="4714908" cy="473394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Ковен  - Гарден – район британської столиці, який дав назву побудованому тут театру. На сцені театру виступали і виступають найзнаменитіші оперні співаки. Тут , на відміну від інших театрів, можна послухати опери мовою оригіналу. </a:t>
            </a: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7232"/>
            <a:ext cx="5357850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dirty="0" smtClean="0">
                <a:solidFill>
                  <a:srgbClr val="4D0803"/>
                </a:solidFill>
              </a:rPr>
              <a:t> </a:t>
            </a:r>
            <a:br>
              <a:rPr lang="ru-RU" sz="2200" dirty="0" smtClean="0">
                <a:solidFill>
                  <a:srgbClr val="4D0803"/>
                </a:solidFill>
              </a:rPr>
            </a:br>
            <a:r>
              <a:rPr lang="ru-RU" sz="2200" dirty="0" smtClean="0">
                <a:solidFill>
                  <a:srgbClr val="4D0803"/>
                </a:solidFill>
              </a:rPr>
              <a:t>Гранд Опера, Париж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dirty="0" smtClean="0"/>
              <a:t>Нині</a:t>
            </a:r>
            <a:r>
              <a:rPr lang="ru-RU" dirty="0" smtClean="0"/>
              <a:t> носить назву Палац Гарньє і залишається найвідвідуванішим театром світу.</a:t>
            </a:r>
          </a:p>
          <a:p>
            <a:endParaRPr lang="uk-UA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6072230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4D0803"/>
                </a:solidFill>
              </a:rPr>
              <a:t>Ла Скала, Мілан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13963" r="13963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dirty="0" smtClean="0"/>
              <a:t>До списку найвідоміших театрів світу входить італійська</a:t>
            </a:r>
          </a:p>
          <a:p>
            <a:r>
              <a:rPr lang="ru-RU" dirty="0" smtClean="0"/>
              <a:t> Ла Скала. Це і не дивно, бо театри на Апенинському півострові існували ще за часів Римської імперії.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dirty="0" smtClean="0">
                <a:solidFill>
                  <a:srgbClr val="4D0803"/>
                </a:solidFill>
              </a:rPr>
              <a:t>Большой театр, Москва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11041" r="11041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На сцені цього театру відбулося чимало прем’єр різних опер. Наприклад, «Черевички» і «Мазепа» П.Чайковського. Театр часто приймає трупи своїх «колег» - міланського театру Ла Скала і Віденської  опери.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dirty="0" smtClean="0">
                <a:solidFill>
                  <a:srgbClr val="4D0803"/>
                </a:solidFill>
              </a:rPr>
              <a:t>Віденська  опера, Австрія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14071" r="14071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Те, що оперний театр Відня – кращий в світі, не дивно, адже Австрія – батьківщина багатьох відомих композиторів (Моцарта, Бетховена). Кожний рік тут проводиться «Оперний бал», на який з’їжджається велика кількість як учасників, так і глядачів.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107154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>
                <a:solidFill>
                  <a:srgbClr val="4D0803"/>
                </a:solidFill>
              </a:rPr>
              <a:t> </a:t>
            </a:r>
            <a:r>
              <a:rPr lang="uk-UA" sz="3200" b="1" i="1" dirty="0" smtClean="0">
                <a:solidFill>
                  <a:srgbClr val="4D0803"/>
                </a:solidFill>
              </a:rPr>
              <a:t>Домашнє завдання: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711574" y="2071678"/>
            <a:ext cx="40036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uk-UA" dirty="0" smtClean="0">
                <a:solidFill>
                  <a:srgbClr val="4D0803"/>
                </a:solidFill>
              </a:rPr>
              <a:t>     </a:t>
            </a:r>
            <a:r>
              <a:rPr lang="uk-UA" sz="3200" i="1" dirty="0" smtClean="0">
                <a:solidFill>
                  <a:srgbClr val="4D0803"/>
                </a:solidFill>
              </a:rPr>
              <a:t>Опрацювати    правила</a:t>
            </a:r>
          </a:p>
          <a:p>
            <a:pPr lvl="0"/>
            <a:r>
              <a:rPr lang="uk-UA" sz="3200" i="1" dirty="0" smtClean="0">
                <a:solidFill>
                  <a:srgbClr val="4D0803"/>
                </a:solidFill>
              </a:rPr>
              <a:t> поведінки в театрі.</a:t>
            </a:r>
            <a:endParaRPr lang="ru-RU" sz="3200" i="1" dirty="0">
              <a:solidFill>
                <a:srgbClr val="4D0803"/>
              </a:solidFill>
            </a:endParaRPr>
          </a:p>
        </p:txBody>
      </p:sp>
      <p:pic>
        <p:nvPicPr>
          <p:cNvPr id="4" name="Рисунок 3"/>
          <p:cNvPicPr>
            <a:picLocks/>
          </p:cNvPicPr>
          <p:nvPr/>
        </p:nvPicPr>
        <p:blipFill>
          <a:blip r:embed="rId2" cstate="print"/>
          <a:srcRect t="4577" b="4577"/>
          <a:stretch>
            <a:fillRect/>
          </a:stretch>
        </p:blipFill>
        <p:spPr bwMode="auto">
          <a:xfrm>
            <a:off x="785786" y="4143380"/>
            <a:ext cx="2286016" cy="2000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714488"/>
            <a:ext cx="7901014" cy="423768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uk-UA" sz="3600" b="1" i="1" dirty="0" smtClean="0">
                <a:solidFill>
                  <a:srgbClr val="321100"/>
                </a:solidFill>
              </a:rPr>
              <a:t>Кожен освічений європеєць повинен мати достатнє уявлення про безсмертні твори величної давнини.</a:t>
            </a:r>
          </a:p>
          <a:p>
            <a:pPr>
              <a:buNone/>
            </a:pPr>
            <a:r>
              <a:rPr lang="uk-UA" sz="3600" b="1" i="1" dirty="0" smtClean="0">
                <a:solidFill>
                  <a:srgbClr val="321100"/>
                </a:solidFill>
              </a:rPr>
              <a:t>                                          О.Пушкін</a:t>
            </a:r>
            <a:endParaRPr lang="ru-RU" sz="3600" b="1" i="1" dirty="0">
              <a:solidFill>
                <a:srgbClr val="3211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11210" r="11210"/>
          <a:stretch>
            <a:fillRect/>
          </a:stretch>
        </p:blipFill>
        <p:spPr bwMode="auto">
          <a:xfrm>
            <a:off x="457200" y="714356"/>
            <a:ext cx="8329642" cy="530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285984" y="357166"/>
            <a:ext cx="4714908" cy="7715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smtClean="0">
                <a:solidFill>
                  <a:srgbClr val="800000"/>
                </a:solidFill>
              </a:rPr>
              <a:t>Види театру</a:t>
            </a:r>
            <a:endParaRPr lang="ru-RU" sz="3200" dirty="0">
              <a:solidFill>
                <a:srgbClr val="800000"/>
              </a:solidFill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285720" y="1714488"/>
            <a:ext cx="2071670" cy="121444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CC3300"/>
                </a:solidFill>
              </a:rPr>
              <a:t>Драматичний театр</a:t>
            </a:r>
            <a:endParaRPr lang="ru-RU" sz="2000" dirty="0">
              <a:solidFill>
                <a:srgbClr val="CC3300"/>
              </a:solidFill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2428860" y="1643050"/>
            <a:ext cx="2143140" cy="121444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CC3300"/>
                </a:solidFill>
              </a:rPr>
              <a:t>Музичний театр</a:t>
            </a:r>
            <a:endParaRPr lang="ru-RU" sz="2000" dirty="0">
              <a:solidFill>
                <a:srgbClr val="CC3300"/>
              </a:solidFill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4714876" y="1643050"/>
            <a:ext cx="2000264" cy="121444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CC3300"/>
                </a:solidFill>
              </a:rPr>
              <a:t>Театр ляльок</a:t>
            </a:r>
            <a:endParaRPr lang="ru-RU" sz="2000" dirty="0">
              <a:solidFill>
                <a:srgbClr val="CC3300"/>
              </a:solidFill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6858016" y="1571612"/>
            <a:ext cx="1928858" cy="121444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>
                <a:solidFill>
                  <a:srgbClr val="CC3300"/>
                </a:solidFill>
              </a:rPr>
              <a:t>Пантоміма</a:t>
            </a:r>
            <a:endParaRPr lang="ru-RU" sz="2000" dirty="0">
              <a:solidFill>
                <a:srgbClr val="CC330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 flipV="1">
            <a:off x="1500166" y="1142984"/>
            <a:ext cx="857256" cy="714380"/>
          </a:xfrm>
          <a:prstGeom prst="line">
            <a:avLst/>
          </a:prstGeom>
          <a:ln>
            <a:solidFill>
              <a:srgbClr val="4D08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>
            <a:off x="2964645" y="1464455"/>
            <a:ext cx="642942" cy="0"/>
          </a:xfrm>
          <a:prstGeom prst="line">
            <a:avLst/>
          </a:prstGeom>
          <a:ln>
            <a:solidFill>
              <a:srgbClr val="4D08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4822033" y="1464455"/>
            <a:ext cx="642942" cy="0"/>
          </a:xfrm>
          <a:prstGeom prst="line">
            <a:avLst/>
          </a:prstGeom>
          <a:ln>
            <a:solidFill>
              <a:srgbClr val="4D08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858016" y="1142984"/>
            <a:ext cx="857256" cy="642942"/>
          </a:xfrm>
          <a:prstGeom prst="line">
            <a:avLst/>
          </a:prstGeom>
          <a:ln>
            <a:solidFill>
              <a:srgbClr val="4D08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Цилиндр 19"/>
          <p:cNvSpPr/>
          <p:nvPr/>
        </p:nvSpPr>
        <p:spPr>
          <a:xfrm>
            <a:off x="571472" y="3786190"/>
            <a:ext cx="1128714" cy="121615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993300"/>
                </a:solidFill>
              </a:rPr>
              <a:t>Опера</a:t>
            </a:r>
            <a:endParaRPr lang="ru-RU" dirty="0">
              <a:solidFill>
                <a:srgbClr val="993300"/>
              </a:solidFill>
            </a:endParaRPr>
          </a:p>
        </p:txBody>
      </p:sp>
      <p:sp>
        <p:nvSpPr>
          <p:cNvPr id="21" name="Цилиндр 20"/>
          <p:cNvSpPr/>
          <p:nvPr/>
        </p:nvSpPr>
        <p:spPr>
          <a:xfrm>
            <a:off x="1857356" y="4000504"/>
            <a:ext cx="1143008" cy="121615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993300"/>
                </a:solidFill>
              </a:rPr>
              <a:t>Оперета</a:t>
            </a:r>
            <a:endParaRPr lang="ru-RU" dirty="0">
              <a:solidFill>
                <a:srgbClr val="993300"/>
              </a:solidFill>
            </a:endParaRPr>
          </a:p>
        </p:txBody>
      </p:sp>
      <p:sp>
        <p:nvSpPr>
          <p:cNvPr id="22" name="Цилиндр 21"/>
          <p:cNvSpPr/>
          <p:nvPr/>
        </p:nvSpPr>
        <p:spPr>
          <a:xfrm>
            <a:off x="3286116" y="4357694"/>
            <a:ext cx="914400" cy="121615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993300"/>
                </a:solidFill>
              </a:rPr>
              <a:t>Балет</a:t>
            </a:r>
            <a:endParaRPr lang="ru-RU" dirty="0">
              <a:solidFill>
                <a:srgbClr val="993300"/>
              </a:solidFill>
            </a:endParaRPr>
          </a:p>
        </p:txBody>
      </p:sp>
      <p:sp>
        <p:nvSpPr>
          <p:cNvPr id="23" name="Цилиндр 22"/>
          <p:cNvSpPr/>
          <p:nvPr/>
        </p:nvSpPr>
        <p:spPr>
          <a:xfrm>
            <a:off x="4572000" y="4143380"/>
            <a:ext cx="1000132" cy="1216152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993300"/>
                </a:solidFill>
              </a:rPr>
              <a:t>Кабаре</a:t>
            </a:r>
            <a:endParaRPr lang="ru-RU" dirty="0">
              <a:solidFill>
                <a:srgbClr val="993300"/>
              </a:solidFill>
            </a:endParaRPr>
          </a:p>
        </p:txBody>
      </p:sp>
      <p:sp>
        <p:nvSpPr>
          <p:cNvPr id="24" name="Цилиндр 23"/>
          <p:cNvSpPr/>
          <p:nvPr/>
        </p:nvSpPr>
        <p:spPr>
          <a:xfrm>
            <a:off x="5786446" y="3857628"/>
            <a:ext cx="1071570" cy="1216152"/>
          </a:xfrm>
          <a:prstGeom prst="can">
            <a:avLst>
              <a:gd name="adj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rgbClr val="993300"/>
                </a:solidFill>
              </a:rPr>
              <a:t>Мюзикл</a:t>
            </a:r>
            <a:endParaRPr lang="ru-RU" dirty="0">
              <a:solidFill>
                <a:srgbClr val="9933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rot="10800000" flipV="1">
            <a:off x="1357290" y="2714620"/>
            <a:ext cx="1500198" cy="1071570"/>
          </a:xfrm>
          <a:prstGeom prst="line">
            <a:avLst/>
          </a:prstGeom>
          <a:ln>
            <a:solidFill>
              <a:srgbClr val="4D08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2214546" y="3071810"/>
            <a:ext cx="1357322" cy="642942"/>
          </a:xfrm>
          <a:prstGeom prst="line">
            <a:avLst/>
          </a:prstGeom>
          <a:ln>
            <a:solidFill>
              <a:srgbClr val="4D08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endCxn id="22" idx="1"/>
          </p:cNvCxnSpPr>
          <p:nvPr/>
        </p:nvCxnSpPr>
        <p:spPr>
          <a:xfrm rot="16200000" flipH="1">
            <a:off x="2943212" y="3557590"/>
            <a:ext cx="1571636" cy="28572"/>
          </a:xfrm>
          <a:prstGeom prst="line">
            <a:avLst/>
          </a:prstGeom>
          <a:ln>
            <a:solidFill>
              <a:srgbClr val="4D08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16200000" flipH="1">
            <a:off x="3786182" y="3143248"/>
            <a:ext cx="1500198" cy="642942"/>
          </a:xfrm>
          <a:prstGeom prst="line">
            <a:avLst/>
          </a:prstGeom>
          <a:ln>
            <a:solidFill>
              <a:srgbClr val="4D08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429124" y="2714620"/>
            <a:ext cx="1500198" cy="1214446"/>
          </a:xfrm>
          <a:prstGeom prst="line">
            <a:avLst/>
          </a:prstGeom>
          <a:ln>
            <a:solidFill>
              <a:srgbClr val="4D08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71480"/>
            <a:ext cx="8229600" cy="45720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uk-UA" sz="3600" b="1" dirty="0" smtClean="0">
                <a:solidFill>
                  <a:srgbClr val="4D0803"/>
                </a:solidFill>
              </a:rPr>
              <a:t>     </a:t>
            </a:r>
            <a:r>
              <a:rPr lang="uk-UA" sz="3600" b="1" i="1" dirty="0" smtClean="0">
                <a:solidFill>
                  <a:srgbClr val="4D0803"/>
                </a:solidFill>
              </a:rPr>
              <a:t>                      План</a:t>
            </a:r>
          </a:p>
          <a:p>
            <a:pPr marL="651510" indent="-514350">
              <a:buAutoNum type="arabicPeriod"/>
            </a:pPr>
            <a:r>
              <a:rPr lang="uk-UA" sz="3600" b="1" i="1" dirty="0" smtClean="0">
                <a:solidFill>
                  <a:srgbClr val="4D0803"/>
                </a:solidFill>
              </a:rPr>
              <a:t>Основа давньогрецького театру – обрядові ігри.</a:t>
            </a:r>
          </a:p>
          <a:p>
            <a:pPr marL="651510" indent="-514350">
              <a:buAutoNum type="arabicPeriod"/>
            </a:pPr>
            <a:r>
              <a:rPr lang="uk-UA" sz="3600" b="1" i="1" dirty="0" smtClean="0">
                <a:solidFill>
                  <a:srgbClr val="4D0803"/>
                </a:solidFill>
              </a:rPr>
              <a:t>Культ Діоніса.</a:t>
            </a:r>
          </a:p>
          <a:p>
            <a:pPr marL="651510" indent="-514350">
              <a:buAutoNum type="arabicPeriod"/>
            </a:pPr>
            <a:r>
              <a:rPr lang="uk-UA" sz="3600" b="1" i="1" dirty="0" smtClean="0">
                <a:solidFill>
                  <a:srgbClr val="4D0803"/>
                </a:solidFill>
              </a:rPr>
              <a:t>Побудова і облаштування театру.</a:t>
            </a:r>
          </a:p>
          <a:p>
            <a:pPr marL="651510" indent="-514350">
              <a:buAutoNum type="arabicPeriod"/>
            </a:pPr>
            <a:r>
              <a:rPr lang="uk-UA" sz="3600" b="1" i="1" dirty="0" smtClean="0">
                <a:solidFill>
                  <a:srgbClr val="4D0803"/>
                </a:solidFill>
              </a:rPr>
              <a:t>Видатні драматурги</a:t>
            </a:r>
            <a:r>
              <a:rPr lang="uk-UA" sz="3600" b="1" dirty="0" smtClean="0">
                <a:solidFill>
                  <a:srgbClr val="4D0803"/>
                </a:solidFill>
              </a:rPr>
              <a:t>.</a:t>
            </a:r>
          </a:p>
          <a:p>
            <a:pPr marL="651510" indent="-514350">
              <a:buAutoNum type="arabicPeriod"/>
            </a:pPr>
            <a:r>
              <a:rPr lang="uk-UA" sz="3600" b="1" i="1" dirty="0" smtClean="0">
                <a:solidFill>
                  <a:srgbClr val="4D0803"/>
                </a:solidFill>
              </a:rPr>
              <a:t>Найвідоміші театри світу.</a:t>
            </a:r>
            <a:endParaRPr lang="ru-RU" sz="3600" b="1" i="1" dirty="0">
              <a:solidFill>
                <a:srgbClr val="4D080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428604"/>
            <a:ext cx="5214974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3" name="Прямоугольник 2"/>
          <p:cNvSpPr/>
          <p:nvPr/>
        </p:nvSpPr>
        <p:spPr>
          <a:xfrm>
            <a:off x="3357554" y="6215082"/>
            <a:ext cx="2286016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 smtClean="0">
                <a:solidFill>
                  <a:srgbClr val="1C1F0F"/>
                </a:solidFill>
              </a:rPr>
              <a:t>Діоніс</a:t>
            </a:r>
            <a:endParaRPr lang="uk-UA" b="1" dirty="0">
              <a:solidFill>
                <a:srgbClr val="1C1F0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3042" y="5000636"/>
            <a:ext cx="7129498" cy="1428760"/>
          </a:xfrm>
        </p:spPr>
        <p:txBody>
          <a:bodyPr>
            <a:noAutofit/>
          </a:bodyPr>
          <a:lstStyle/>
          <a:p>
            <a:r>
              <a:rPr lang="uk-UA" sz="1800" b="1" dirty="0" smtClean="0">
                <a:solidFill>
                  <a:srgbClr val="001800"/>
                </a:solidFill>
              </a:rPr>
              <a:t>Сатири і німфи</a:t>
            </a:r>
            <a:endParaRPr lang="uk-UA" sz="1800" b="1" dirty="0">
              <a:solidFill>
                <a:srgbClr val="001800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1000108"/>
            <a:ext cx="3094622" cy="412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00108"/>
            <a:ext cx="4376733" cy="2880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857232"/>
            <a:ext cx="7239024" cy="5429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14744" y="152400"/>
            <a:ext cx="4972056" cy="633394"/>
          </a:xfrm>
        </p:spPr>
        <p:txBody>
          <a:bodyPr>
            <a:normAutofit/>
          </a:bodyPr>
          <a:lstStyle/>
          <a:p>
            <a:r>
              <a:rPr lang="uk-UA" sz="2000" dirty="0" smtClean="0">
                <a:solidFill>
                  <a:srgbClr val="003300"/>
                </a:solidFill>
              </a:rPr>
              <a:t>Одяг акторів</a:t>
            </a:r>
            <a:endParaRPr lang="uk-UA" sz="2000" dirty="0">
              <a:solidFill>
                <a:srgbClr val="003300"/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142984"/>
            <a:ext cx="2357454" cy="4678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1150798"/>
            <a:ext cx="2608329" cy="4635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503</TotalTime>
  <Words>289</Words>
  <Application>Microsoft Office PowerPoint</Application>
  <PresentationFormat>Экран (4:3)</PresentationFormat>
  <Paragraphs>45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Бумажная</vt:lpstr>
      <vt:lpstr>Урок розвитку мовлення  Тема. Заочна екскурсія давньогрецьким театром “ Хвилює душу сива давнина ”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Одяг акторів</vt:lpstr>
      <vt:lpstr>Слайд 10</vt:lpstr>
      <vt:lpstr>Слайд 11</vt:lpstr>
      <vt:lpstr>Найвідоміші театри світу</vt:lpstr>
      <vt:lpstr>Ковен – Гарден, Лондон </vt:lpstr>
      <vt:lpstr>  Гранд Опера, Париж </vt:lpstr>
      <vt:lpstr>Ла Скала, Мілан </vt:lpstr>
      <vt:lpstr>Большой театр, Москва </vt:lpstr>
      <vt:lpstr>Віденська  опера, Австрія 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95</cp:revision>
  <dcterms:created xsi:type="dcterms:W3CDTF">2013-01-04T10:40:45Z</dcterms:created>
  <dcterms:modified xsi:type="dcterms:W3CDTF">2013-11-09T09:06:50Z</dcterms:modified>
</cp:coreProperties>
</file>