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95" r:id="rId2"/>
    <p:sldId id="287" r:id="rId3"/>
    <p:sldId id="290" r:id="rId4"/>
    <p:sldId id="288" r:id="rId5"/>
    <p:sldId id="289" r:id="rId6"/>
    <p:sldId id="291" r:id="rId7"/>
    <p:sldId id="256" r:id="rId8"/>
    <p:sldId id="257" r:id="rId9"/>
    <p:sldId id="292" r:id="rId10"/>
    <p:sldId id="275" r:id="rId11"/>
    <p:sldId id="276" r:id="rId12"/>
    <p:sldId id="277" r:id="rId13"/>
    <p:sldId id="278" r:id="rId14"/>
    <p:sldId id="284" r:id="rId15"/>
    <p:sldId id="279" r:id="rId16"/>
    <p:sldId id="280" r:id="rId17"/>
    <p:sldId id="281" r:id="rId18"/>
    <p:sldId id="282" r:id="rId19"/>
    <p:sldId id="283" r:id="rId20"/>
    <p:sldId id="285" r:id="rId21"/>
    <p:sldId id="286" r:id="rId22"/>
    <p:sldId id="258" r:id="rId23"/>
    <p:sldId id="294" r:id="rId24"/>
    <p:sldId id="259" r:id="rId25"/>
    <p:sldId id="260" r:id="rId26"/>
    <p:sldId id="273" r:id="rId27"/>
    <p:sldId id="274" r:id="rId28"/>
    <p:sldId id="272" r:id="rId29"/>
    <p:sldId id="262" r:id="rId30"/>
    <p:sldId id="271" r:id="rId31"/>
    <p:sldId id="296" r:id="rId32"/>
    <p:sldId id="261" r:id="rId33"/>
    <p:sldId id="263" r:id="rId34"/>
    <p:sldId id="264" r:id="rId35"/>
    <p:sldId id="265" r:id="rId36"/>
    <p:sldId id="266" r:id="rId37"/>
    <p:sldId id="269" r:id="rId38"/>
    <p:sldId id="293" r:id="rId39"/>
    <p:sldId id="267" r:id="rId40"/>
    <p:sldId id="268" r:id="rId41"/>
  </p:sldIdLst>
  <p:sldSz cx="9144000" cy="6858000" type="screen4x3"/>
  <p:notesSz cx="6858000" cy="9144000"/>
  <p:custShowLst>
    <p:custShow name="Произвольный показ 1" id="0">
      <p:sldLst>
        <p:sld r:id="rId30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4917"/>
    <a:srgbClr val="CC3399"/>
    <a:srgbClr val="3812A2"/>
    <a:srgbClr val="4090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737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mukachevo.net/Content/img/news/p_55529_1_gallery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598"/>
          <a:stretch>
            <a:fillRect/>
          </a:stretch>
        </p:blipFill>
        <p:spPr>
          <a:xfrm>
            <a:off x="-468560" y="-204267"/>
            <a:ext cx="11083720" cy="7881739"/>
          </a:xfrm>
        </p:spPr>
      </p:pic>
    </p:spTree>
    <p:extLst>
      <p:ext uri="{BB962C8B-B14F-4D97-AF65-F5344CB8AC3E}">
        <p14:creationId xmlns:p14="http://schemas.microsoft.com/office/powerpoint/2010/main" val="140958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ulM13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71963" y="4095750"/>
            <a:ext cx="609600" cy="6096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yaponomama-jp.com/filestorage/menu/i136_400_3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59436" y="-407088"/>
            <a:ext cx="9503436" cy="7555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aulM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43608" y="58052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5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4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numSld="12">
                <p:cTn id="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http://www.mirboga.ru/sites/default/files/imagecache/fb/mainimages/article/31/1446/9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7763" y="-1450192"/>
            <a:ext cx="10583703" cy="8593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962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anti-idol.kz/sites/default/files/1295306825_dokazatelstva-suschestvovaniya-boga-ili-shestoe-dokazatelstv-kanta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252536" y="-243408"/>
            <a:ext cx="9723691" cy="7471592"/>
          </a:xfrm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7730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0" descr="http://f4.foto.rambler.ru/preview/r/668x417/4ce78960-dbc1-f48c-b29e-2a8974b2806b/%D0%93%D0%9E%D0%A1%D0%9F%D0%9E%D0%94%D0%AC_%D0%91%D0%9E%D0%93.jpg"/>
          <p:cNvPicPr>
            <a:picLocks noChangeAspect="1" noChangeArrowheads="1"/>
          </p:cNvPicPr>
          <p:nvPr/>
        </p:nvPicPr>
        <p:blipFill>
          <a:blip r:embed="rId2" cstate="print"/>
          <a:srcRect r="24619" b="943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892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592" y="0"/>
            <a:ext cx="11065087" cy="684076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39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6" descr="http://wedding.ua/images_user/fitnes/vcxcx-1.jpg"/>
          <p:cNvPicPr>
            <a:picLocks noChangeAspect="1" noChangeArrowheads="1"/>
          </p:cNvPicPr>
          <p:nvPr/>
        </p:nvPicPr>
        <p:blipFill>
          <a:blip r:embed="rId2" cstate="print"/>
          <a:srcRect l="10550" b="1066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96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42406" cy="737453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78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0"/>
            <a:ext cx="10662806" cy="709076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6416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0"/>
            <a:ext cx="11064009" cy="721565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45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0"/>
            <a:ext cx="10307205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24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9" descr="C:\Documents and Settings\Admin\Рабочий стол\Презентации\друзья700x35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459431"/>
            <a:ext cx="10190620" cy="73174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611561" y="188640"/>
            <a:ext cx="8136904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6600" dirty="0" smtClean="0">
                <a:solidFill>
                  <a:srgbClr val="774917"/>
                </a:solidFill>
              </a:rPr>
              <a:t>Артикуляційні вправи</a:t>
            </a:r>
            <a:endParaRPr lang="ru-RU" sz="6600" dirty="0">
              <a:solidFill>
                <a:srgbClr val="7749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38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24" y="0"/>
            <a:ext cx="9295156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79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6834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74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540" y="0"/>
            <a:ext cx="920854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3844" y="3773023"/>
            <a:ext cx="8229600" cy="2802612"/>
          </a:xfrm>
        </p:spPr>
        <p:txBody>
          <a:bodyPr>
            <a:normAutofit/>
          </a:bodyPr>
          <a:lstStyle/>
          <a:p>
            <a:r>
              <a:rPr lang="uk-UA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Життя дається людині на … діла.</a:t>
            </a:r>
          </a:p>
          <a:p>
            <a:r>
              <a:rPr lang="uk-UA" sz="4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Хто людям … бажає, той і собі має.</a:t>
            </a:r>
          </a:p>
          <a:p>
            <a:r>
              <a:rPr lang="uk-UA" sz="4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одяг звеличує людину, а … справи.</a:t>
            </a:r>
            <a:endParaRPr lang="ru-RU" sz="4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714512"/>
          </a:xfrm>
        </p:spPr>
        <p:txBody>
          <a:bodyPr>
            <a:noAutofit/>
          </a:bodyPr>
          <a:lstStyle/>
          <a:p>
            <a:pPr algn="ctr"/>
            <a:r>
              <a:rPr lang="uk-UA" sz="66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Зупинка 1</a:t>
            </a:r>
            <a:br>
              <a:rPr lang="uk-UA" sz="66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uk-UA" sz="6600" b="1" dirty="0" err="1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“Підкажи</a:t>
            </a:r>
            <a:r>
              <a:rPr lang="uk-UA" sz="66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6600" b="1" dirty="0" err="1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словечко”</a:t>
            </a:r>
            <a:endParaRPr lang="ru-RU" sz="6600" b="1" dirty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000" dirty="0" smtClean="0">
                <a:solidFill>
                  <a:srgbClr val="FFFF00"/>
                </a:solidFill>
                <a:latin typeface="+mn-lt"/>
              </a:rPr>
              <a:t>Куб </a:t>
            </a:r>
            <a:endParaRPr lang="ru-RU" sz="8000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4" name="Picture 2" descr="http://photo.all-graphic.net/photo_graphic/web/28_05_12/photoshop_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714" t="9897" r="13782" b="5424"/>
          <a:stretch>
            <a:fillRect/>
          </a:stretch>
        </p:blipFill>
        <p:spPr bwMode="auto">
          <a:xfrm>
            <a:off x="2339752" y="2276872"/>
            <a:ext cx="4502800" cy="4388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school.xvatit.com/images/e/ec/Pgr1275373585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996952"/>
            <a:ext cx="2000264" cy="2825232"/>
          </a:xfrm>
          <a:prstGeom prst="roundRect">
            <a:avLst>
              <a:gd name="adj" fmla="val 355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isometricRightUp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627784" y="3717032"/>
            <a:ext cx="1641924" cy="1661993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uk-UA" sz="2800" dirty="0" smtClean="0"/>
              <a:t>Учитель</a:t>
            </a:r>
          </a:p>
          <a:p>
            <a:endParaRPr lang="uk-UA" sz="2800" dirty="0"/>
          </a:p>
          <a:p>
            <a:r>
              <a:rPr lang="uk-UA" sz="2800" dirty="0" smtClean="0"/>
              <a:t>Директор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665710" y="2420888"/>
            <a:ext cx="1762406" cy="830997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uk-UA" sz="4800" dirty="0" smtClean="0"/>
              <a:t>Твори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8563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унок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4137"/>
            <a:ext cx="9001156" cy="675386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88840"/>
            <a:ext cx="8229600" cy="2714644"/>
          </a:xfrm>
        </p:spPr>
        <p:txBody>
          <a:bodyPr>
            <a:normAutofit/>
          </a:bodyPr>
          <a:lstStyle/>
          <a:p>
            <a:pPr algn="ctr"/>
            <a:r>
              <a:rPr lang="uk-UA" sz="72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Зупинка 2</a:t>
            </a:r>
            <a:br>
              <a:rPr lang="uk-UA" sz="72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uk-UA" sz="7200" b="1" dirty="0" err="1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“Поетична”</a:t>
            </a:r>
            <a:endParaRPr lang="ru-RU" sz="7200" b="1" dirty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827230"/>
            <a:ext cx="3849216" cy="3849216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4686"/>
            <a:ext cx="8229600" cy="31099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“Щоб метелик </a:t>
            </a:r>
          </a:p>
          <a:p>
            <a:pPr marL="0" indent="0">
              <a:buNone/>
            </a:pP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                  не вколовся”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35729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uk-UA" sz="6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Зупинка 3</a:t>
            </a:r>
            <a:br>
              <a:rPr lang="uk-UA" sz="6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uk-UA" sz="6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“Літературна</a:t>
            </a:r>
            <a:r>
              <a:rPr lang="uk-UA" sz="6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6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вікторина”</a:t>
            </a:r>
            <a:endParaRPr lang="ru-RU" sz="6000" b="1" dirty="0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139952" y="3501007"/>
            <a:ext cx="3744416" cy="2625155"/>
          </a:xfrm>
        </p:spPr>
        <p:txBody>
          <a:bodyPr/>
          <a:lstStyle/>
          <a:p>
            <a:pPr marL="0" indent="0" algn="r">
              <a:buNone/>
            </a:pPr>
            <a:r>
              <a:rPr lang="uk-UA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“Чого синичка </a:t>
            </a:r>
            <a:r>
              <a:rPr lang="uk-UA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плаче</a:t>
            </a:r>
            <a:r>
              <a:rPr lang="uk-UA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?”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uk-UA" sz="60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Зупинка 3</a:t>
            </a:r>
            <a:br>
              <a:rPr lang="uk-UA" sz="60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uk-UA" sz="60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“Літературна вікторина”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238092"/>
            <a:ext cx="3248025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5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925622"/>
            <a:ext cx="5904656" cy="3744416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3140968"/>
            <a:ext cx="2520280" cy="30243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4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“Яблуко </a:t>
            </a:r>
            <a:r>
              <a:rPr lang="uk-UA" sz="4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en-US" sz="40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4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осінньому</a:t>
            </a:r>
            <a:endParaRPr lang="en-US" sz="40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4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саду”</a:t>
            </a:r>
            <a:endParaRPr lang="ru-RU" sz="4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uk-UA" sz="60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Зупинка 3</a:t>
            </a:r>
            <a:br>
              <a:rPr lang="uk-UA" sz="60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uk-UA" sz="60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“Літературна вікторина”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16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791360"/>
            <a:ext cx="3209925" cy="3733800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49477" y="3068960"/>
            <a:ext cx="4270416" cy="3450696"/>
          </a:xfrm>
        </p:spPr>
        <p:txBody>
          <a:bodyPr/>
          <a:lstStyle/>
          <a:p>
            <a:pPr marL="0" lvl="0" indent="0">
              <a:buClr>
                <a:srgbClr val="31B6FD"/>
              </a:buClr>
              <a:buNone/>
            </a:pPr>
            <a:r>
              <a:rPr lang="uk-UA" sz="3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“А хто ж Вам казку розповідає, бабусю?”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412776"/>
            <a:ext cx="8013576" cy="1252728"/>
          </a:xfrm>
        </p:spPr>
        <p:txBody>
          <a:bodyPr>
            <a:normAutofit fontScale="90000"/>
          </a:bodyPr>
          <a:lstStyle/>
          <a:p>
            <a:r>
              <a:rPr lang="uk-UA" sz="60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Зупинка 3</a:t>
            </a:r>
            <a:br>
              <a:rPr lang="uk-UA" sz="60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uk-UA" sz="60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“Літературна вікторина”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97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325" y="7315200"/>
            <a:ext cx="2114550" cy="21621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68760"/>
            <a:ext cx="5088777" cy="52033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1854230"/>
            <a:ext cx="5328592" cy="3302962"/>
          </a:xfrm>
        </p:spPr>
        <p:txBody>
          <a:bodyPr>
            <a:noAutofit/>
          </a:bodyPr>
          <a:lstStyle/>
          <a:p>
            <a:pPr algn="ctr"/>
            <a:r>
              <a:rPr lang="uk-UA" sz="6000" b="1" dirty="0" smtClean="0">
                <a:solidFill>
                  <a:srgbClr val="3812A2"/>
                </a:solidFill>
                <a:latin typeface="Monotype Corsiva" pitchFamily="66" charset="0"/>
                <a:cs typeface="Times New Roman" pitchFamily="18" charset="0"/>
              </a:rPr>
              <a:t>Зупинка 4</a:t>
            </a:r>
            <a:br>
              <a:rPr lang="uk-UA" sz="6000" b="1" dirty="0" smtClean="0">
                <a:solidFill>
                  <a:srgbClr val="3812A2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uk-UA" sz="6000" b="1" dirty="0" smtClean="0">
                <a:solidFill>
                  <a:srgbClr val="3812A2"/>
                </a:solidFill>
                <a:latin typeface="Monotype Corsiva" pitchFamily="66" charset="0"/>
                <a:cs typeface="Times New Roman" pitchFamily="18" charset="0"/>
              </a:rPr>
              <a:t>“Допомога стареньким”</a:t>
            </a:r>
            <a:endParaRPr lang="ru-RU" sz="6000" b="1" dirty="0">
              <a:solidFill>
                <a:srgbClr val="3812A2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7406028" cy="25723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3758" y="642396"/>
            <a:ext cx="8229600" cy="1252728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uk-UA" sz="88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+mn-ea"/>
                <a:cs typeface="+mn-cs"/>
              </a:rPr>
              <a:t>“Веселий ротик”</a:t>
            </a:r>
            <a:r>
              <a:rPr lang="ru-RU" sz="88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+mn-ea"/>
                <a:cs typeface="+mn-cs"/>
              </a:rPr>
              <a:t/>
            </a:r>
            <a:br>
              <a:rPr lang="ru-RU" sz="88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225159"/>
            <a:ext cx="7299434" cy="263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89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Паліативна допомогоа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-117226" y="3926"/>
            <a:ext cx="9289826" cy="696656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796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-171400"/>
            <a:ext cx="5341019" cy="729049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94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09" y="-629882"/>
            <a:ext cx="9684375" cy="74902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857612"/>
            <a:ext cx="8229600" cy="3000388"/>
          </a:xfrm>
        </p:spPr>
        <p:txBody>
          <a:bodyPr>
            <a:noAutofit/>
          </a:bodyPr>
          <a:lstStyle/>
          <a:p>
            <a:pPr algn="ctr"/>
            <a:r>
              <a:rPr lang="uk-UA" sz="7200" b="1" dirty="0" smtClean="0">
                <a:solidFill>
                  <a:srgbClr val="92D050"/>
                </a:solidFill>
                <a:latin typeface="Monotype Corsiva" pitchFamily="66" charset="0"/>
                <a:cs typeface="Times New Roman" pitchFamily="18" charset="0"/>
              </a:rPr>
              <a:t>Зупинка 5</a:t>
            </a:r>
            <a:r>
              <a:rPr lang="uk-UA" sz="7200" b="1" dirty="0" smtClean="0">
                <a:solidFill>
                  <a:srgbClr val="FFC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uk-UA" sz="7200" b="1" dirty="0" smtClean="0">
                <a:solidFill>
                  <a:srgbClr val="FFC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uk-UA" sz="7200" b="1" dirty="0" smtClean="0">
                <a:solidFill>
                  <a:srgbClr val="FFC000"/>
                </a:solidFill>
                <a:latin typeface="Monotype Corsiva" pitchFamily="66" charset="0"/>
                <a:cs typeface="Times New Roman" pitchFamily="18" charset="0"/>
              </a:rPr>
              <a:t>“</a:t>
            </a:r>
            <a:r>
              <a:rPr lang="uk-UA" sz="7200" b="1" dirty="0" smtClean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В</a:t>
            </a:r>
            <a:r>
              <a:rPr lang="uk-UA" sz="72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ід</a:t>
            </a:r>
            <a:r>
              <a:rPr lang="uk-UA" sz="7200" b="1" dirty="0" smtClean="0">
                <a:solidFill>
                  <a:srgbClr val="FFC000"/>
                </a:solidFill>
                <a:latin typeface="Monotype Corsiva" pitchFamily="66" charset="0"/>
                <a:cs typeface="Times New Roman" pitchFamily="18" charset="0"/>
              </a:rPr>
              <a:t>п</a:t>
            </a:r>
            <a:r>
              <a:rPr lang="uk-UA" sz="7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itchFamily="66" charset="0"/>
                <a:cs typeface="Times New Roman" pitchFamily="18" charset="0"/>
              </a:rPr>
              <a:t>оч</a:t>
            </a:r>
            <a:r>
              <a:rPr lang="uk-UA" sz="7200" b="1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и</a:t>
            </a:r>
            <a:r>
              <a:rPr lang="uk-UA" sz="7200" b="1" dirty="0" smtClean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нк</a:t>
            </a:r>
            <a:r>
              <a:rPr lang="uk-UA" sz="7200" b="1" dirty="0" smtClean="0">
                <a:solidFill>
                  <a:srgbClr val="FFC000"/>
                </a:solidFill>
                <a:latin typeface="Monotype Corsiva" pitchFamily="66" charset="0"/>
                <a:cs typeface="Times New Roman" pitchFamily="18" charset="0"/>
              </a:rPr>
              <a:t>о</a:t>
            </a:r>
            <a:r>
              <a:rPr lang="uk-UA" sz="72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ва</a:t>
            </a:r>
            <a:r>
              <a:rPr lang="uk-UA" sz="7200" b="1" dirty="0" smtClean="0">
                <a:solidFill>
                  <a:srgbClr val="FFC000"/>
                </a:solidFill>
                <a:latin typeface="Monotype Corsiva" pitchFamily="66" charset="0"/>
                <a:cs typeface="Times New Roman" pitchFamily="18" charset="0"/>
              </a:rPr>
              <a:t>”</a:t>
            </a:r>
            <a:endParaRPr lang="ru-RU" sz="7200" b="1" dirty="0">
              <a:solidFill>
                <a:srgbClr val="FFC00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288" y="2708920"/>
            <a:ext cx="3810000" cy="3810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Завдання:</a:t>
            </a:r>
          </a:p>
          <a:p>
            <a:pPr marL="514350" indent="-514350">
              <a:buAutoNum type="arabicPeriod"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Навчитися виразно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читати.</a:t>
            </a:r>
          </a:p>
          <a:p>
            <a:pPr marL="0" indent="0">
              <a:buNone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2. Дати відповідь на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поставлене питання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кінці тексту.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6084168" cy="1143000"/>
          </a:xfrm>
        </p:spPr>
        <p:txBody>
          <a:bodyPr>
            <a:noAutofit/>
          </a:bodyPr>
          <a:lstStyle/>
          <a:p>
            <a:pPr algn="ctr"/>
            <a:r>
              <a:rPr lang="uk-UA" sz="66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Зупинка 6</a:t>
            </a:r>
            <a:br>
              <a:rPr lang="uk-UA" sz="66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uk-UA" sz="66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“Читайлики”</a:t>
            </a:r>
            <a:endParaRPr lang="ru-RU" sz="6600" b="1" dirty="0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924944"/>
            <a:ext cx="7045333" cy="374441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48680"/>
            <a:ext cx="5760640" cy="2076840"/>
          </a:xfrm>
        </p:spPr>
        <p:txBody>
          <a:bodyPr>
            <a:noAutofit/>
          </a:bodyPr>
          <a:lstStyle/>
          <a:p>
            <a:pPr algn="ctr"/>
            <a:r>
              <a:rPr lang="uk-UA" sz="60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Зупинка 7</a:t>
            </a:r>
            <a:br>
              <a:rPr lang="uk-UA" sz="60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uk-UA" sz="6000" b="1" dirty="0" err="1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“Незавершене</a:t>
            </a:r>
            <a:r>
              <a:rPr lang="uk-UA" sz="60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6000" b="1" dirty="0" err="1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речення”</a:t>
            </a:r>
            <a:endParaRPr lang="ru-RU" sz="6000" b="1" dirty="0">
              <a:solidFill>
                <a:schemeClr val="accent4">
                  <a:lumMod val="50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54" y="0"/>
            <a:ext cx="9120091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571612"/>
            <a:ext cx="7829576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6600" b="1" dirty="0" smtClean="0">
                <a:latin typeface="Times New Roman" pitchFamily="18" charset="0"/>
                <a:cs typeface="Times New Roman" pitchFamily="18" charset="0"/>
              </a:rPr>
              <a:t>Хто людям </a:t>
            </a:r>
          </a:p>
          <a:p>
            <a:pPr algn="ctr">
              <a:buNone/>
            </a:pPr>
            <a:r>
              <a:rPr lang="uk-UA" sz="6600" b="1" dirty="0" smtClean="0">
                <a:latin typeface="Times New Roman" pitchFamily="18" charset="0"/>
                <a:cs typeface="Times New Roman" pitchFamily="18" charset="0"/>
              </a:rPr>
              <a:t>добра бажає, той і собі має.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6052846" cy="640871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8513" y="1556792"/>
            <a:ext cx="5184576" cy="1944216"/>
          </a:xfrm>
        </p:spPr>
        <p:txBody>
          <a:bodyPr>
            <a:noAutofit/>
          </a:bodyPr>
          <a:lstStyle/>
          <a:p>
            <a:pPr algn="ctr"/>
            <a:r>
              <a:rPr lang="uk-UA" sz="66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Зупинка 8</a:t>
            </a:r>
            <a:br>
              <a:rPr lang="uk-UA" sz="66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uk-UA" sz="6600" b="1" dirty="0" err="1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“Казкова”</a:t>
            </a:r>
            <a:endParaRPr lang="ru-RU" sz="6600" b="1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Листочок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-23813" y="-141288"/>
            <a:ext cx="9336088" cy="700246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541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5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семінар\image117847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0676" y="-171400"/>
            <a:ext cx="10462836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66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37"/>
            <a:ext cx="982001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2852936"/>
            <a:ext cx="6045553" cy="2580896"/>
          </a:xfrm>
        </p:spPr>
        <p:txBody>
          <a:bodyPr>
            <a:noAutofit/>
          </a:bodyPr>
          <a:lstStyle/>
          <a:p>
            <a:pPr algn="ctr"/>
            <a:r>
              <a:rPr lang="uk-UA" sz="66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Зупинка 9</a:t>
            </a:r>
            <a:br>
              <a:rPr lang="uk-UA" sz="66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uk-UA" sz="6600" b="1" dirty="0" err="1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“Дерево</a:t>
            </a:r>
            <a:r>
              <a:rPr lang="uk-UA" sz="66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uk-UA" sz="6600" b="1" dirty="0" err="1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життя”</a:t>
            </a:r>
            <a:endParaRPr lang="ru-RU" sz="6600" b="1" dirty="0">
              <a:solidFill>
                <a:schemeClr val="accent4">
                  <a:lumMod val="50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252728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uk-UA" sz="88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+mn-ea"/>
                <a:cs typeface="+mn-cs"/>
              </a:rPr>
              <a:t>“Веселий ротик”</a:t>
            </a:r>
            <a:r>
              <a:rPr lang="ru-RU" sz="88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+mn-ea"/>
                <a:cs typeface="+mn-cs"/>
              </a:rPr>
              <a:t/>
            </a:r>
            <a:br>
              <a:rPr lang="ru-RU" sz="88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21141690">
            <a:off x="899592" y="1268760"/>
            <a:ext cx="1580882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0" b="1" i="0" u="none" strike="noStrike" kern="0" cap="none" spc="50" normalizeH="0" baseline="0" noProof="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</a:rPr>
              <a:t>А</a:t>
            </a:r>
          </a:p>
        </p:txBody>
      </p:sp>
      <p:sp>
        <p:nvSpPr>
          <p:cNvPr id="6" name="Прямоугольник 5"/>
          <p:cNvSpPr/>
          <p:nvPr/>
        </p:nvSpPr>
        <p:spPr>
          <a:xfrm rot="1155419">
            <a:off x="3131840" y="1412776"/>
            <a:ext cx="2428892" cy="240065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О</a:t>
            </a:r>
          </a:p>
        </p:txBody>
      </p:sp>
      <p:sp>
        <p:nvSpPr>
          <p:cNvPr id="7" name="Прямоугольник 6"/>
          <p:cNvSpPr/>
          <p:nvPr/>
        </p:nvSpPr>
        <p:spPr>
          <a:xfrm rot="20406302">
            <a:off x="6215074" y="1412775"/>
            <a:ext cx="2428892" cy="240065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0" b="1" spc="50" dirty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У</a:t>
            </a:r>
          </a:p>
        </p:txBody>
      </p:sp>
      <p:sp>
        <p:nvSpPr>
          <p:cNvPr id="9" name="Прямоугольник 8"/>
          <p:cNvSpPr/>
          <p:nvPr/>
        </p:nvSpPr>
        <p:spPr>
          <a:xfrm rot="678829">
            <a:off x="751436" y="3859952"/>
            <a:ext cx="2428892" cy="240065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Е</a:t>
            </a:r>
          </a:p>
        </p:txBody>
      </p:sp>
      <p:sp>
        <p:nvSpPr>
          <p:cNvPr id="10" name="Прямоугольник 9"/>
          <p:cNvSpPr/>
          <p:nvPr/>
        </p:nvSpPr>
        <p:spPr>
          <a:xfrm rot="20557917">
            <a:off x="3643304" y="3952820"/>
            <a:ext cx="2428892" cy="240065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0" b="1" spc="50" dirty="0">
                <a:ln w="11430"/>
                <a:solidFill>
                  <a:srgbClr val="CC33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И</a:t>
            </a:r>
          </a:p>
        </p:txBody>
      </p:sp>
      <p:sp>
        <p:nvSpPr>
          <p:cNvPr id="11" name="Прямоугольник 10"/>
          <p:cNvSpPr/>
          <p:nvPr/>
        </p:nvSpPr>
        <p:spPr>
          <a:xfrm rot="526372">
            <a:off x="6429388" y="3775362"/>
            <a:ext cx="2428892" cy="240065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50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І</a:t>
            </a:r>
            <a:endParaRPr lang="ru-RU" sz="150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1685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988840"/>
            <a:ext cx="7092280" cy="4734097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03039"/>
            <a:ext cx="8352928" cy="439078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 algn="ctr">
              <a:buNone/>
            </a:pPr>
            <a:r>
              <a:rPr lang="uk-UA" sz="5800" dirty="0" smtClean="0">
                <a:solidFill>
                  <a:schemeClr val="tx1"/>
                </a:solidFill>
              </a:rPr>
              <a:t>“</a:t>
            </a:r>
            <a:r>
              <a:rPr lang="uk-UA" sz="5800" dirty="0" err="1" smtClean="0">
                <a:solidFill>
                  <a:schemeClr val="tx1"/>
                </a:solidFill>
              </a:rPr>
              <a:t>Пам</a:t>
            </a:r>
            <a:r>
              <a:rPr lang="en-US" sz="5800" dirty="0" smtClean="0">
                <a:solidFill>
                  <a:schemeClr val="tx1"/>
                </a:solidFill>
              </a:rPr>
              <a:t>’</a:t>
            </a:r>
            <a:r>
              <a:rPr lang="uk-UA" sz="5800" dirty="0" err="1" smtClean="0">
                <a:solidFill>
                  <a:schemeClr val="tx1"/>
                </a:solidFill>
              </a:rPr>
              <a:t>ятайте</a:t>
            </a:r>
            <a:r>
              <a:rPr lang="uk-UA" sz="5800" dirty="0" smtClean="0">
                <a:solidFill>
                  <a:schemeClr val="tx1"/>
                </a:solidFill>
              </a:rPr>
              <a:t>, любі діти, </a:t>
            </a:r>
          </a:p>
          <a:p>
            <a:pPr algn="ctr">
              <a:buNone/>
            </a:pPr>
            <a:r>
              <a:rPr lang="uk-UA" sz="5800" dirty="0" smtClean="0">
                <a:solidFill>
                  <a:schemeClr val="tx1"/>
                </a:solidFill>
              </a:rPr>
              <a:t>Істина така проста!</a:t>
            </a:r>
          </a:p>
          <a:p>
            <a:pPr algn="ctr">
              <a:buNone/>
            </a:pPr>
            <a:r>
              <a:rPr lang="uk-UA" sz="5800" dirty="0" smtClean="0">
                <a:solidFill>
                  <a:schemeClr val="tx1"/>
                </a:solidFill>
              </a:rPr>
              <a:t>Найцінніше в цілім світі – </a:t>
            </a:r>
          </a:p>
          <a:p>
            <a:pPr algn="ctr">
              <a:buNone/>
            </a:pPr>
            <a:r>
              <a:rPr lang="uk-UA" sz="5800" dirty="0" smtClean="0">
                <a:solidFill>
                  <a:schemeClr val="tx1"/>
                </a:solidFill>
              </a:rPr>
              <a:t>Це любов і доброта!”</a:t>
            </a:r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4752528" cy="1860816"/>
          </a:xfrm>
        </p:spPr>
        <p:txBody>
          <a:bodyPr>
            <a:noAutofit/>
          </a:bodyPr>
          <a:lstStyle/>
          <a:p>
            <a:pPr algn="ctr"/>
            <a:r>
              <a:rPr lang="uk-UA" sz="66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Зупинка 10</a:t>
            </a:r>
            <a:br>
              <a:rPr lang="uk-UA" sz="66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uk-UA" sz="6600" b="1" dirty="0" err="1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“Підсумок”</a:t>
            </a:r>
            <a:endParaRPr lang="ru-RU" sz="66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42" r="11378" b="4520"/>
          <a:stretch>
            <a:fillRect/>
          </a:stretch>
        </p:blipFill>
        <p:spPr bwMode="auto">
          <a:xfrm>
            <a:off x="4860032" y="2924944"/>
            <a:ext cx="4508000" cy="3696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2675467"/>
            <a:ext cx="8028880" cy="34506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800" dirty="0"/>
              <a:t>Ой, </a:t>
            </a:r>
            <a:r>
              <a:rPr lang="ru-RU" sz="4800" dirty="0" err="1"/>
              <a:t>збирала</a:t>
            </a:r>
            <a:r>
              <a:rPr lang="ru-RU" sz="4800" dirty="0"/>
              <a:t> Маргаритка</a:t>
            </a:r>
          </a:p>
          <a:p>
            <a:pPr marL="0" indent="0">
              <a:buNone/>
            </a:pPr>
            <a:r>
              <a:rPr lang="ru-RU" sz="4800" dirty="0"/>
              <a:t>маргаритки на </a:t>
            </a:r>
            <a:r>
              <a:rPr lang="ru-RU" sz="4800" dirty="0" err="1"/>
              <a:t>горі</a:t>
            </a:r>
            <a:r>
              <a:rPr lang="ru-RU" sz="4800" dirty="0"/>
              <a:t>. </a:t>
            </a:r>
          </a:p>
          <a:p>
            <a:pPr marL="0" indent="0">
              <a:buNone/>
            </a:pPr>
            <a:r>
              <a:rPr lang="ru-RU" sz="4800" dirty="0" err="1"/>
              <a:t>Розгубила</a:t>
            </a:r>
            <a:r>
              <a:rPr lang="ru-RU" sz="4800" dirty="0"/>
              <a:t> </a:t>
            </a:r>
            <a:r>
              <a:rPr lang="ru-RU" sz="4800" dirty="0" smtClean="0"/>
              <a:t>Маргаритка </a:t>
            </a:r>
            <a:endParaRPr lang="ru-RU" sz="4800" dirty="0"/>
          </a:p>
          <a:p>
            <a:pPr marL="0" indent="0">
              <a:buNone/>
            </a:pPr>
            <a:r>
              <a:rPr lang="ru-RU" sz="4800" dirty="0" smtClean="0"/>
              <a:t>Маргаритки </a:t>
            </a:r>
            <a:r>
              <a:rPr lang="ru-RU" sz="4800" dirty="0"/>
              <a:t>у </a:t>
            </a:r>
            <a:r>
              <a:rPr lang="ru-RU" sz="4800" dirty="0" err="1"/>
              <a:t>дворі</a:t>
            </a:r>
            <a:r>
              <a:rPr lang="ru-RU" sz="48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88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</a:rPr>
              <a:t>“Веселий ротик”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838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C9F0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C9F0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72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</a:rPr>
              <a:t>“ </a:t>
            </a:r>
            <a:r>
              <a:rPr lang="uk-UA" sz="7200" b="1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</a:rPr>
              <a:t>Пазли</a:t>
            </a:r>
            <a:r>
              <a:rPr lang="uk-UA" sz="79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</a:rPr>
              <a:t>”</a:t>
            </a:r>
            <a:endParaRPr lang="ru-RU" dirty="0"/>
          </a:p>
        </p:txBody>
      </p:sp>
      <p:pic>
        <p:nvPicPr>
          <p:cNvPr id="4" name="Picture 2" descr="http://whatafy.com/storage/2012/10/2012/10/03/puzzle-a-passion-for-all-ages/Puzz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1844824"/>
            <a:ext cx="7050109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675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973" y="27384"/>
            <a:ext cx="9135128" cy="6858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4" name="Содержимое 3" descr="Рисунок1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28794" y="357166"/>
            <a:ext cx="4393305" cy="5509443"/>
          </a:xfrm>
        </p:spPr>
      </p:pic>
      <p:sp>
        <p:nvSpPr>
          <p:cNvPr id="7" name="Прямоугольник 6"/>
          <p:cNvSpPr/>
          <p:nvPr/>
        </p:nvSpPr>
        <p:spPr>
          <a:xfrm>
            <a:off x="899592" y="4941168"/>
            <a:ext cx="763632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Василь </a:t>
            </a:r>
            <a:r>
              <a:rPr lang="uk-U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Сухомлинський</a:t>
            </a:r>
            <a:br>
              <a:rPr lang="uk-U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( 1918 – 1970 )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0" y="-387424"/>
            <a:ext cx="10979957" cy="823496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323394"/>
            <a:ext cx="7786742" cy="42484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4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Живи, добро </a:t>
            </a:r>
            <a:r>
              <a:rPr lang="uk-UA" sz="48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uk-UA" sz="4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uk-UA" sz="48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ршай</a:t>
            </a:r>
            <a:r>
              <a:rPr lang="uk-UA" sz="4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uk-UA" sz="4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Та нагород за це не </a:t>
            </a:r>
            <a:r>
              <a:rPr lang="uk-UA" sz="48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в..магай</a:t>
            </a:r>
            <a:r>
              <a:rPr lang="uk-UA" sz="4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4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4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Хай </a:t>
            </a:r>
            <a:r>
              <a:rPr lang="uk-UA" sz="48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ож..ває</a:t>
            </a:r>
            <a:r>
              <a:rPr lang="uk-UA" sz="4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істина </a:t>
            </a:r>
            <a:r>
              <a:rPr lang="uk-UA" sz="48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ст..ра</a:t>
            </a:r>
            <a:r>
              <a:rPr lang="uk-UA" sz="4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sz="48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48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uk-UA" sz="4800" b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Люд..на</a:t>
            </a:r>
            <a:r>
              <a:rPr lang="uk-UA" sz="48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8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uk-UA" sz="48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починається з добра!”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7424"/>
            <a:ext cx="9144000" cy="7245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608512"/>
          </a:xfrm>
        </p:spPr>
        <p:txBody>
          <a:bodyPr>
            <a:normAutofit/>
          </a:bodyPr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8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Людина 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8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починається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8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з добра</a:t>
            </a:r>
            <a:endParaRPr lang="ru-RU" sz="8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252728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uk-UA" sz="8000" b="1" u="sng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+mn-ea"/>
                <a:cs typeface="+mn-cs"/>
              </a:rPr>
              <a:t>Тема уроку</a:t>
            </a:r>
            <a:r>
              <a:rPr lang="ru-RU" sz="5400" b="1" u="sng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+mn-ea"/>
                <a:cs typeface="+mn-cs"/>
              </a:rPr>
              <a:t/>
            </a:r>
            <a:br>
              <a:rPr lang="ru-RU" sz="5400" b="1" u="sng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+mn-ea"/>
                <a:cs typeface="+mn-cs"/>
              </a:rPr>
            </a:b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3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</TotalTime>
  <Words>217</Words>
  <Application>Microsoft Office PowerPoint</Application>
  <PresentationFormat>Экран (4:3)</PresentationFormat>
  <Paragraphs>67</Paragraphs>
  <Slides>40</Slides>
  <Notes>0</Notes>
  <HiddenSlides>0</HiddenSlides>
  <MMClips>4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  <vt:variant>
        <vt:lpstr>Произвольные показы</vt:lpstr>
      </vt:variant>
      <vt:variant>
        <vt:i4>1</vt:i4>
      </vt:variant>
    </vt:vector>
  </HeadingPairs>
  <TitlesOfParts>
    <vt:vector size="42" baseType="lpstr">
      <vt:lpstr>Волна</vt:lpstr>
      <vt:lpstr>Презентация PowerPoint</vt:lpstr>
      <vt:lpstr>Презентация PowerPoint</vt:lpstr>
      <vt:lpstr>“Веселий ротик” </vt:lpstr>
      <vt:lpstr>“Веселий ротик” </vt:lpstr>
      <vt:lpstr>“Веселий ротик”</vt:lpstr>
      <vt:lpstr>“ Пазли”</vt:lpstr>
      <vt:lpstr>Презентация PowerPoint</vt:lpstr>
      <vt:lpstr>Презентация PowerPoint</vt:lpstr>
      <vt:lpstr>Тема уроку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Зупинка 1 “Підкажи словечко”</vt:lpstr>
      <vt:lpstr>Куб </vt:lpstr>
      <vt:lpstr>Зупинка 2 “Поетична”</vt:lpstr>
      <vt:lpstr>Зупинка 3 “Літературна вікторина”</vt:lpstr>
      <vt:lpstr>Зупинка 3 “Літературна вікторина”</vt:lpstr>
      <vt:lpstr>Зупинка 3 “Літературна вікторина”</vt:lpstr>
      <vt:lpstr>Зупинка 3 “Літературна вікторина”</vt:lpstr>
      <vt:lpstr>Зупинка 4 “Допомога стареньким”</vt:lpstr>
      <vt:lpstr>Презентация PowerPoint</vt:lpstr>
      <vt:lpstr>Презентация PowerPoint</vt:lpstr>
      <vt:lpstr>Зупинка 5 “Відпочинкова”</vt:lpstr>
      <vt:lpstr>Зупинка 6 “Читайлики”</vt:lpstr>
      <vt:lpstr>Зупинка 7 “Незавершене речення”</vt:lpstr>
      <vt:lpstr>Презентация PowerPoint</vt:lpstr>
      <vt:lpstr>Зупинка 8 “Казкова”</vt:lpstr>
      <vt:lpstr>Презентация PowerPoint</vt:lpstr>
      <vt:lpstr>Презентация PowerPoint</vt:lpstr>
      <vt:lpstr>Зупинка 9 “Дерево життя”</vt:lpstr>
      <vt:lpstr>Зупинка 10 “Підсумок”</vt:lpstr>
      <vt:lpstr>Произвольный показ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Василь Сухомлинський ( 1918 – 1970 )</dc:title>
  <dc:creator>User</dc:creator>
  <cp:lastModifiedBy>Home</cp:lastModifiedBy>
  <cp:revision>46</cp:revision>
  <dcterms:created xsi:type="dcterms:W3CDTF">2013-10-29T06:59:32Z</dcterms:created>
  <dcterms:modified xsi:type="dcterms:W3CDTF">2017-09-18T19:45:37Z</dcterms:modified>
</cp:coreProperties>
</file>