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9BA62-865B-420B-BE79-50450D1CA289}" type="datetimeFigureOut">
              <a:rPr lang="uk-UA" smtClean="0"/>
              <a:pPr/>
              <a:t>09.03.2013</a:t>
            </a:fld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80A39B-D31E-443A-8D8D-DB44F004C5EF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9BA62-865B-420B-BE79-50450D1CA289}" type="datetimeFigureOut">
              <a:rPr lang="uk-UA" smtClean="0"/>
              <a:pPr/>
              <a:t>09.03.2013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0A39B-D31E-443A-8D8D-DB44F004C5E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9BA62-865B-420B-BE79-50450D1CA289}" type="datetimeFigureOut">
              <a:rPr lang="uk-UA" smtClean="0"/>
              <a:pPr/>
              <a:t>09.03.2013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0A39B-D31E-443A-8D8D-DB44F004C5E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269BA62-865B-420B-BE79-50450D1CA289}" type="datetimeFigureOut">
              <a:rPr lang="uk-UA" smtClean="0"/>
              <a:pPr/>
              <a:t>09.03.2013</a:t>
            </a:fld>
            <a:endParaRPr lang="uk-UA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B80A39B-D31E-443A-8D8D-DB44F004C5EF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9BA62-865B-420B-BE79-50450D1CA289}" type="datetimeFigureOut">
              <a:rPr lang="uk-UA" smtClean="0"/>
              <a:pPr/>
              <a:t>09.03.2013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0A39B-D31E-443A-8D8D-DB44F004C5EF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9BA62-865B-420B-BE79-50450D1CA289}" type="datetimeFigureOut">
              <a:rPr lang="uk-UA" smtClean="0"/>
              <a:pPr/>
              <a:t>09.03.2013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0A39B-D31E-443A-8D8D-DB44F004C5EF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0A39B-D31E-443A-8D8D-DB44F004C5EF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9BA62-865B-420B-BE79-50450D1CA289}" type="datetimeFigureOut">
              <a:rPr lang="uk-UA" smtClean="0"/>
              <a:pPr/>
              <a:t>09.03.2013</a:t>
            </a:fld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9BA62-865B-420B-BE79-50450D1CA289}" type="datetimeFigureOut">
              <a:rPr lang="uk-UA" smtClean="0"/>
              <a:pPr/>
              <a:t>09.03.2013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0A39B-D31E-443A-8D8D-DB44F004C5EF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9BA62-865B-420B-BE79-50450D1CA289}" type="datetimeFigureOut">
              <a:rPr lang="uk-UA" smtClean="0"/>
              <a:pPr/>
              <a:t>09.03.2013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0A39B-D31E-443A-8D8D-DB44F004C5E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269BA62-865B-420B-BE79-50450D1CA289}" type="datetimeFigureOut">
              <a:rPr lang="uk-UA" smtClean="0"/>
              <a:pPr/>
              <a:t>09.03.2013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B80A39B-D31E-443A-8D8D-DB44F004C5EF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9BA62-865B-420B-BE79-50450D1CA289}" type="datetimeFigureOut">
              <a:rPr lang="uk-UA" smtClean="0"/>
              <a:pPr/>
              <a:t>09.03.2013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80A39B-D31E-443A-8D8D-DB44F004C5EF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269BA62-865B-420B-BE79-50450D1CA289}" type="datetimeFigureOut">
              <a:rPr lang="uk-UA" smtClean="0"/>
              <a:pPr/>
              <a:t>09.03.2013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B80A39B-D31E-443A-8D8D-DB44F004C5EF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72;&#1088;&#1110;&#1103;\&#1087;&#1088;&#1077;&#1079;&#1077;&#1085;&#1090;&#1072;&#1094;&#1110;&#1111;\Paul%20Mauriat%20-%20Love%20Is%20Blue.mp3" TargetMode="Externa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764704"/>
            <a:ext cx="8305800" cy="2088232"/>
          </a:xfrm>
        </p:spPr>
        <p:txBody>
          <a:bodyPr/>
          <a:lstStyle/>
          <a:p>
            <a:r>
              <a:rPr lang="uk-UA" sz="66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української мови</a:t>
            </a:r>
            <a:endParaRPr lang="uk-UA" sz="66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Лента лицом вверх 3"/>
          <p:cNvSpPr/>
          <p:nvPr/>
        </p:nvSpPr>
        <p:spPr>
          <a:xfrm>
            <a:off x="899592" y="3645024"/>
            <a:ext cx="7200800" cy="2160240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i="1" dirty="0" smtClean="0"/>
              <a:t>7 кла</a:t>
            </a:r>
            <a:r>
              <a:rPr lang="uk-UA" sz="5400" i="1" dirty="0"/>
              <a:t>с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04 0.08925  C -0.049 0.1079  -0.054 0.13587  -0.054 0.16518  C -0.054 0.19848  -0.049 0.22512  -0.04 0.24377  L 0 0.33302  E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067 -0.05328  C 0.081 -0.06527  0.102 -0.07193  0.124 -0.07193  C 0.149 -0.07193  0.169 -0.06527  0.183 -0.05328  L 0.25 0  E" pathEditMode="relative" ptsTypes="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02  E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4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45360"/>
          </a:xfrm>
        </p:spPr>
        <p:txBody>
          <a:bodyPr/>
          <a:lstStyle/>
          <a:p>
            <a:endParaRPr lang="uk-UA" dirty="0" smtClean="0"/>
          </a:p>
          <a:p>
            <a:pPr algn="r">
              <a:buNone/>
            </a:pPr>
            <a:endParaRPr lang="uk-UA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None/>
            </a:pPr>
            <a:r>
              <a:rPr lang="uk-U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Вправа 455,</a:t>
            </a:r>
          </a:p>
          <a:p>
            <a:pPr algn="ctr">
              <a:buNone/>
            </a:pPr>
            <a:r>
              <a:rPr lang="uk-U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с.65</a:t>
            </a:r>
          </a:p>
          <a:p>
            <a:pPr algn="ctr">
              <a:buNone/>
            </a:pPr>
            <a:endParaRPr lang="uk-UA" sz="5400" dirty="0" smtClean="0"/>
          </a:p>
          <a:p>
            <a:pPr algn="ctr">
              <a:buNone/>
            </a:pPr>
            <a:endParaRPr lang="uk-UA" sz="5400" dirty="0" smtClean="0"/>
          </a:p>
          <a:p>
            <a:pPr algn="ctr">
              <a:buNone/>
            </a:pPr>
            <a:endParaRPr lang="uk-UA" sz="5400" dirty="0" smtClean="0"/>
          </a:p>
          <a:p>
            <a:pPr algn="ctr">
              <a:buNone/>
            </a:pPr>
            <a:endParaRPr lang="uk-UA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548408"/>
          </a:xfrm>
        </p:spPr>
        <p:txBody>
          <a:bodyPr>
            <a:noAutofit/>
          </a:bodyPr>
          <a:lstStyle/>
          <a:p>
            <a:pPr algn="ctr"/>
            <a:r>
              <a:rPr lang="uk-UA" sz="4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Робота з підручником</a:t>
            </a:r>
            <a:br>
              <a:rPr lang="uk-UA" sz="4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uk-UA" sz="4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(додаткове завдання)</a:t>
            </a:r>
            <a:endParaRPr lang="uk-UA" sz="48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621455">
            <a:off x="1079809" y="3153225"/>
            <a:ext cx="2384799" cy="3007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7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uk-UA" sz="4800" dirty="0" smtClean="0">
                <a:latin typeface="+mj-lt"/>
                <a:cs typeface="Aharoni" pitchFamily="2" charset="-79"/>
              </a:rPr>
              <a:t>1. Повторити правила, підготуватись до контрольної роботи.</a:t>
            </a:r>
          </a:p>
          <a:p>
            <a:pPr marL="514350" indent="-514350">
              <a:buNone/>
            </a:pPr>
            <a:r>
              <a:rPr lang="uk-UA" sz="4800" dirty="0" smtClean="0">
                <a:latin typeface="+mj-lt"/>
                <a:cs typeface="Aharoni" pitchFamily="2" charset="-79"/>
              </a:rPr>
              <a:t>2. Вправа </a:t>
            </a:r>
            <a:endParaRPr lang="uk-UA" sz="4800" dirty="0">
              <a:latin typeface="+mj-lt"/>
              <a:cs typeface="Aharoni" pitchFamily="2" charset="-79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Домашнє завдання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0648"/>
            <a:ext cx="22098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4005064"/>
            <a:ext cx="22098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 rot="1410884">
            <a:off x="4033487" y="692696"/>
            <a:ext cx="842090" cy="7203168"/>
          </a:xfrm>
          <a:prstGeom prst="rect">
            <a:avLst/>
          </a:prstGeom>
        </p:spPr>
        <p:txBody>
          <a:bodyPr vert="wordArtVert" wrap="square">
            <a:spAutoFit/>
          </a:bodyPr>
          <a:lstStyle/>
          <a:p>
            <a:r>
              <a:rPr lang="uk-UA" sz="36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Молодці</a:t>
            </a:r>
            <a:endParaRPr lang="uk-UA" sz="36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5">
              <a:buNone/>
            </a:pPr>
            <a:endParaRPr lang="uk-UA" sz="63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lvl="5">
              <a:buNone/>
            </a:pPr>
            <a:r>
              <a:rPr lang="uk-UA" sz="63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Правопис </a:t>
            </a:r>
          </a:p>
          <a:p>
            <a:pPr lvl="5">
              <a:buNone/>
            </a:pPr>
            <a:r>
              <a:rPr lang="uk-UA" sz="63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прислівників</a:t>
            </a:r>
          </a:p>
          <a:p>
            <a:pPr lvl="5" algn="ctr"/>
            <a:endParaRPr lang="uk-UA" sz="63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219200"/>
          </a:xfrm>
        </p:spPr>
        <p:txBody>
          <a:bodyPr>
            <a:noAutofit/>
          </a:bodyPr>
          <a:lstStyle/>
          <a:p>
            <a:r>
              <a:rPr lang="uk-UA" sz="6000" dirty="0" smtClean="0">
                <a:solidFill>
                  <a:schemeClr val="tx1"/>
                </a:solidFill>
              </a:rPr>
              <a:t/>
            </a:r>
            <a:br>
              <a:rPr lang="uk-UA" sz="6000" dirty="0" smtClean="0">
                <a:solidFill>
                  <a:schemeClr val="tx1"/>
                </a:solidFill>
              </a:rPr>
            </a:br>
            <a:r>
              <a:rPr lang="uk-UA" sz="6000" dirty="0" smtClean="0">
                <a:solidFill>
                  <a:schemeClr val="tx1"/>
                </a:solidFill>
              </a:rPr>
              <a:t/>
            </a:r>
            <a:br>
              <a:rPr lang="uk-UA" sz="6000" dirty="0" smtClean="0">
                <a:solidFill>
                  <a:schemeClr val="tx1"/>
                </a:solidFill>
              </a:rPr>
            </a:br>
            <a:r>
              <a:rPr lang="uk-UA" sz="6000" dirty="0" smtClean="0">
                <a:solidFill>
                  <a:schemeClr val="tx1"/>
                </a:solidFill>
              </a:rPr>
              <a:t/>
            </a:r>
            <a:br>
              <a:rPr lang="uk-UA" sz="6000" dirty="0" smtClean="0">
                <a:solidFill>
                  <a:schemeClr val="tx1"/>
                </a:solidFill>
              </a:rPr>
            </a:br>
            <a:r>
              <a:rPr lang="uk-UA" sz="6000" dirty="0" smtClean="0">
                <a:solidFill>
                  <a:schemeClr val="tx1"/>
                </a:solidFill>
              </a:rPr>
              <a:t/>
            </a:r>
            <a:br>
              <a:rPr lang="uk-UA" sz="6000" dirty="0" smtClean="0">
                <a:solidFill>
                  <a:schemeClr val="tx1"/>
                </a:solidFill>
              </a:rPr>
            </a:br>
            <a:r>
              <a:rPr lang="uk-UA" sz="6000" dirty="0" smtClean="0">
                <a:solidFill>
                  <a:schemeClr val="tx1"/>
                </a:solidFill>
              </a:rPr>
              <a:t/>
            </a:r>
            <a:br>
              <a:rPr lang="uk-UA" sz="6000" dirty="0" smtClean="0">
                <a:solidFill>
                  <a:schemeClr val="tx1"/>
                </a:solidFill>
              </a:rPr>
            </a:br>
            <a:r>
              <a:rPr lang="uk-UA" sz="6000" dirty="0" smtClean="0">
                <a:solidFill>
                  <a:schemeClr val="tx1"/>
                </a:solidFill>
              </a:rPr>
              <a:t>Тема.</a:t>
            </a:r>
            <a:endParaRPr lang="uk-UA" sz="6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Public\Pictures\Sample Pictures\Chrysanthemu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68672">
            <a:off x="6169263" y="3363047"/>
            <a:ext cx="2337417" cy="301528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396044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uk-UA" sz="3800" dirty="0" smtClean="0"/>
              <a:t> </a:t>
            </a:r>
            <a:r>
              <a:rPr lang="uk-UA" sz="4100" b="1" i="1" dirty="0" smtClean="0"/>
              <a:t>Систематизувати та узагальнити знання про правопис прислівників.</a:t>
            </a:r>
          </a:p>
          <a:p>
            <a:pPr algn="just"/>
            <a:r>
              <a:rPr lang="uk-UA" sz="4100" b="1" i="1" dirty="0" smtClean="0"/>
              <a:t>Правильне вживання прислівників у мовленні.</a:t>
            </a:r>
          </a:p>
          <a:p>
            <a:pPr algn="just"/>
            <a:r>
              <a:rPr lang="uk-UA" sz="4100" b="1" i="1" dirty="0" smtClean="0"/>
              <a:t>Робота над збагаченням словникового запасу.</a:t>
            </a:r>
          </a:p>
          <a:p>
            <a:pPr algn="just"/>
            <a:r>
              <a:rPr lang="uk-UA" sz="4100" b="1" i="1" dirty="0" smtClean="0"/>
              <a:t>Виховання культури усного та писемного мовлення.</a:t>
            </a:r>
          </a:p>
          <a:p>
            <a:endParaRPr lang="uk-UA" dirty="0" smtClean="0"/>
          </a:p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Мета.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4" name="Лента лицом вверх 3"/>
          <p:cNvSpPr/>
          <p:nvPr/>
        </p:nvSpPr>
        <p:spPr>
          <a:xfrm>
            <a:off x="611560" y="5733256"/>
            <a:ext cx="7488832" cy="61264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/>
          <p:nvPr/>
        </p:nvSpPr>
        <p:spPr>
          <a:xfrm>
            <a:off x="827584" y="548680"/>
            <a:ext cx="7776864" cy="5832648"/>
          </a:xfrm>
          <a:prstGeom prst="verticalScrol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chemeClr val="accent4">
                    <a:lumMod val="50000"/>
                  </a:schemeClr>
                </a:solidFill>
                <a:latin typeface="Segoe Script" pitchFamily="34" charset="0"/>
              </a:rPr>
              <a:t>Словниковий диктант</a:t>
            </a:r>
          </a:p>
          <a:p>
            <a:pPr algn="ctr"/>
            <a:r>
              <a:rPr lang="uk-UA" sz="3200" dirty="0" err="1" smtClean="0">
                <a:solidFill>
                  <a:schemeClr val="tx1"/>
                </a:solidFill>
                <a:latin typeface="+mj-lt"/>
              </a:rPr>
              <a:t>По\перше</a:t>
            </a:r>
            <a:r>
              <a:rPr lang="uk-UA" sz="32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uk-UA" sz="3200" dirty="0" err="1" smtClean="0">
                <a:solidFill>
                  <a:schemeClr val="tx1"/>
                </a:solidFill>
                <a:latin typeface="+mj-lt"/>
              </a:rPr>
              <a:t>будь\де</a:t>
            </a:r>
            <a:r>
              <a:rPr lang="uk-UA" sz="32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uk-UA" sz="3200" dirty="0" err="1" smtClean="0">
                <a:solidFill>
                  <a:schemeClr val="tx1"/>
                </a:solidFill>
                <a:latin typeface="+mj-lt"/>
              </a:rPr>
              <a:t>по\новому</a:t>
            </a:r>
            <a:r>
              <a:rPr lang="uk-UA" sz="32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uk-UA" sz="3200" dirty="0" err="1" smtClean="0">
                <a:solidFill>
                  <a:schemeClr val="tx1"/>
                </a:solidFill>
                <a:latin typeface="+mj-lt"/>
              </a:rPr>
              <a:t>по\латині</a:t>
            </a:r>
            <a:r>
              <a:rPr lang="uk-UA" sz="32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uk-UA" sz="3200" dirty="0" err="1" smtClean="0">
                <a:solidFill>
                  <a:schemeClr val="tx1"/>
                </a:solidFill>
                <a:latin typeface="+mj-lt"/>
              </a:rPr>
              <a:t>віч\на\віч</a:t>
            </a:r>
            <a:r>
              <a:rPr lang="uk-UA" sz="32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uk-UA" sz="3200" dirty="0" err="1" smtClean="0">
                <a:solidFill>
                  <a:schemeClr val="tx1"/>
                </a:solidFill>
                <a:latin typeface="+mj-lt"/>
              </a:rPr>
              <a:t>зроду\віку</a:t>
            </a:r>
            <a:r>
              <a:rPr lang="uk-UA" sz="3200" dirty="0" smtClean="0">
                <a:solidFill>
                  <a:schemeClr val="tx1"/>
                </a:solidFill>
                <a:latin typeface="+mj-lt"/>
              </a:rPr>
              <a:t>,</a:t>
            </a:r>
            <a:r>
              <a:rPr lang="uk-UA" sz="3200" dirty="0" err="1" smtClean="0">
                <a:solidFill>
                  <a:schemeClr val="tx1"/>
                </a:solidFill>
                <a:latin typeface="+mj-lt"/>
              </a:rPr>
              <a:t>більш\менш</a:t>
            </a:r>
            <a:r>
              <a:rPr lang="uk-UA" sz="32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uk-UA" sz="3200" dirty="0" err="1" smtClean="0">
                <a:solidFill>
                  <a:schemeClr val="tx1"/>
                </a:solidFill>
                <a:latin typeface="+mj-lt"/>
              </a:rPr>
              <a:t>ледве\ледве</a:t>
            </a:r>
            <a:r>
              <a:rPr lang="uk-UA" sz="3200" dirty="0" smtClean="0">
                <a:solidFill>
                  <a:schemeClr val="tx1"/>
                </a:solidFill>
                <a:latin typeface="+mj-lt"/>
              </a:rPr>
              <a:t>,</a:t>
            </a:r>
            <a:r>
              <a:rPr lang="uk-UA" sz="3200" dirty="0" err="1" smtClean="0">
                <a:solidFill>
                  <a:schemeClr val="tx1"/>
                </a:solidFill>
                <a:latin typeface="+mj-lt"/>
              </a:rPr>
              <a:t>хтозна\хто</a:t>
            </a:r>
            <a:r>
              <a:rPr lang="uk-UA" sz="32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uk-UA" sz="3200" dirty="0" err="1" smtClean="0">
                <a:solidFill>
                  <a:schemeClr val="tx1"/>
                </a:solidFill>
                <a:latin typeface="+mj-lt"/>
              </a:rPr>
              <a:t>як\не\як</a:t>
            </a:r>
            <a:r>
              <a:rPr lang="uk-UA" sz="32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uk-UA" sz="3200" dirty="0" err="1" smtClean="0">
                <a:solidFill>
                  <a:schemeClr val="tx1"/>
                </a:solidFill>
                <a:latin typeface="+mj-lt"/>
              </a:rPr>
              <a:t>далеко\далеко</a:t>
            </a:r>
            <a:r>
              <a:rPr lang="uk-UA" sz="32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uk-UA" sz="3200" dirty="0" err="1" smtClean="0">
                <a:solidFill>
                  <a:schemeClr val="tx1"/>
                </a:solidFill>
                <a:latin typeface="+mj-lt"/>
              </a:rPr>
              <a:t>врешті\решт</a:t>
            </a:r>
            <a:r>
              <a:rPr lang="uk-UA" sz="32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uk-UA" sz="3200" dirty="0" err="1" smtClean="0">
                <a:solidFill>
                  <a:schemeClr val="tx1"/>
                </a:solidFill>
                <a:latin typeface="+mj-lt"/>
              </a:rPr>
              <a:t>сяк\так</a:t>
            </a:r>
            <a:r>
              <a:rPr lang="uk-UA" sz="32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uk-UA" sz="3200" dirty="0" err="1" smtClean="0">
                <a:solidFill>
                  <a:schemeClr val="tx1"/>
                </a:solidFill>
                <a:latin typeface="+mj-lt"/>
              </a:rPr>
              <a:t>хтозна\звідки</a:t>
            </a:r>
            <a:r>
              <a:rPr lang="uk-UA" sz="32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uk-UA" sz="3200" dirty="0" err="1" smtClean="0">
                <a:solidFill>
                  <a:schemeClr val="tx1"/>
                </a:solidFill>
                <a:latin typeface="+mj-lt"/>
              </a:rPr>
              <a:t>де\не\д</a:t>
            </a:r>
            <a:r>
              <a:rPr lang="uk-UA" sz="3200" dirty="0" err="1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е</a:t>
            </a:r>
            <a:r>
              <a:rPr lang="uk-UA" sz="32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.</a:t>
            </a:r>
          </a:p>
          <a:p>
            <a:pPr algn="ctr"/>
            <a:endParaRPr lang="uk-UA" sz="2800" dirty="0" smtClean="0">
              <a:solidFill>
                <a:schemeClr val="accent4">
                  <a:lumMod val="50000"/>
                </a:schemeClr>
              </a:solidFill>
              <a:latin typeface="Segoe Script" pitchFamily="34" charset="0"/>
            </a:endParaRPr>
          </a:p>
          <a:p>
            <a:pPr algn="ctr"/>
            <a:endParaRPr lang="uk-UA" sz="2800" dirty="0">
              <a:latin typeface="Segoe Script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944216"/>
          </a:xfrm>
        </p:spPr>
        <p:txBody>
          <a:bodyPr>
            <a:noAutofit/>
          </a:bodyPr>
          <a:lstStyle/>
          <a:p>
            <a:pPr algn="ctr"/>
            <a:r>
              <a:rPr lang="uk-UA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Перевірка домашнього завдання</a:t>
            </a:r>
            <a:endParaRPr lang="uk-UA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pic>
        <p:nvPicPr>
          <p:cNvPr id="5" name="Рисунок 4" descr="Tulips.jpg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/>
          <a:srcRect l="9418" r="9418"/>
          <a:stretch>
            <a:fillRect/>
          </a:stretch>
        </p:blipFill>
        <p:spPr>
          <a:xfrm>
            <a:off x="467544" y="3429000"/>
            <a:ext cx="8316416" cy="287883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67544" y="764704"/>
            <a:ext cx="4040188" cy="373223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І варіант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57200" y="1196752"/>
            <a:ext cx="4038600" cy="5400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b="1" dirty="0" smtClean="0"/>
              <a:t>Видимо/не/видимо; рано/в/ранці; кінець/кінцем; будь/що/ будь; що/далі; у/бік; с/</a:t>
            </a:r>
            <a:r>
              <a:rPr lang="uk-UA" b="1" dirty="0" err="1" smtClean="0"/>
              <a:t>покон</a:t>
            </a:r>
            <a:r>
              <a:rPr lang="uk-UA" b="1" dirty="0" smtClean="0"/>
              <a:t>/віку; ось/де; с/під/низу; тишком/ нишком; з/усіх/</a:t>
            </a:r>
            <a:r>
              <a:rPr lang="uk-UA" b="1" dirty="0" err="1" smtClean="0"/>
              <a:t>усюд</a:t>
            </a:r>
            <a:r>
              <a:rPr lang="uk-UA" b="1" dirty="0" smtClean="0"/>
              <a:t>; плоть/від/плоті; у/п'яте; </a:t>
            </a:r>
            <a:r>
              <a:rPr lang="uk-UA" b="1" dirty="0" err="1" smtClean="0"/>
              <a:t>стрім</a:t>
            </a:r>
            <a:r>
              <a:rPr lang="uk-UA" b="1" dirty="0" smtClean="0"/>
              <a:t>/</a:t>
            </a:r>
            <a:r>
              <a:rPr lang="uk-UA" b="1" dirty="0" err="1" smtClean="0"/>
              <a:t>голов</a:t>
            </a:r>
            <a:r>
              <a:rPr lang="uk-UA" b="1" dirty="0" smtClean="0"/>
              <a:t>; під/ ряд; на/відчай; на/добри/день.</a:t>
            </a:r>
          </a:p>
          <a:p>
            <a:endParaRPr lang="uk-UA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649788" y="1340768"/>
            <a:ext cx="4038600" cy="532859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b="1" dirty="0" smtClean="0"/>
              <a:t>Без/кінця/краю; в/далечінь; без/вісти; по/волі/; по/маслу; як/не/як; рука/в/руку; на/спід; ні/на/що; ні/скільки; на/ура; на/гора; в/ні/чию; босо/ніж; як/</a:t>
            </a:r>
            <a:r>
              <a:rPr lang="uk-UA" b="1" dirty="0" err="1" smtClean="0"/>
              <a:t>небудь</a:t>
            </a:r>
            <a:r>
              <a:rPr lang="uk-UA" b="1" dirty="0" smtClean="0"/>
              <a:t>; на/бігу; </a:t>
            </a:r>
            <a:r>
              <a:rPr lang="uk-UA" b="1" dirty="0" err="1" smtClean="0"/>
              <a:t>всьго</a:t>
            </a:r>
            <a:r>
              <a:rPr lang="uk-UA" b="1" dirty="0" smtClean="0"/>
              <a:t>/на/всього.</a:t>
            </a:r>
          </a:p>
          <a:p>
            <a:pPr algn="ctr"/>
            <a:endParaRPr lang="uk-UA" b="1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609256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chemeClr val="accent3">
                    <a:lumMod val="50000"/>
                  </a:schemeClr>
                </a:solidFill>
                <a:latin typeface="Segoe Script" pitchFamily="34" charset="0"/>
              </a:rPr>
              <a:t>Робота в парах</a:t>
            </a:r>
            <a:endParaRPr lang="uk-UA" b="1" dirty="0">
              <a:solidFill>
                <a:schemeClr val="accent3">
                  <a:lumMod val="50000"/>
                </a:schemeClr>
              </a:solidFill>
              <a:latin typeface="Segoe Script" pitchFamily="34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3"/>
          </p:nvPr>
        </p:nvSpPr>
        <p:spPr>
          <a:xfrm>
            <a:off x="4499992" y="764704"/>
            <a:ext cx="4040188" cy="373223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ІІ варіант</a:t>
            </a:r>
            <a:endParaRPr lang="uk-UA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8" grpId="0" build="p"/>
      <p:bldP spid="4" grpId="0"/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tile tx="31750" ty="31750" sx="100000" sy="100000" flip="none" algn="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39552" y="620688"/>
            <a:ext cx="799288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6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Завдання </a:t>
            </a:r>
          </a:p>
          <a:p>
            <a:pPr algn="just"/>
            <a:r>
              <a:rPr lang="ru-RU" sz="4400" dirty="0" smtClean="0">
                <a:latin typeface="+mj-lt"/>
              </a:rPr>
              <a:t> </a:t>
            </a:r>
            <a:r>
              <a:rPr lang="uk-UA" sz="4400" dirty="0" smtClean="0">
                <a:latin typeface="+mj-lt"/>
              </a:rPr>
              <a:t>Доберіть і запишіть синоніми до прислівників </a:t>
            </a:r>
          </a:p>
          <a:p>
            <a:pPr algn="ctr"/>
            <a:r>
              <a:rPr lang="uk-UA" sz="4400" i="1" dirty="0" smtClean="0">
                <a:solidFill>
                  <a:srgbClr val="FF0000"/>
                </a:solidFill>
                <a:latin typeface="+mj-lt"/>
              </a:rPr>
              <a:t>спочатку, доволі, потай, щиро, сумно. </a:t>
            </a:r>
          </a:p>
          <a:p>
            <a:pPr algn="just"/>
            <a:r>
              <a:rPr lang="uk-UA" sz="4400" dirty="0" smtClean="0">
                <a:latin typeface="+mj-lt"/>
              </a:rPr>
              <a:t>Поясніть спосіб творення і правопис кожного зі слів.</a:t>
            </a:r>
            <a:endParaRPr lang="uk-UA" sz="4400" dirty="0">
              <a:latin typeface="+mj-lt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-облако 1"/>
          <p:cNvSpPr/>
          <p:nvPr/>
        </p:nvSpPr>
        <p:spPr>
          <a:xfrm>
            <a:off x="395536" y="476672"/>
            <a:ext cx="8136904" cy="5472608"/>
          </a:xfrm>
          <a:prstGeom prst="cloudCallou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chemeClr val="tx1"/>
                </a:solidFill>
                <a:latin typeface="Segoe Script" pitchFamily="34" charset="0"/>
              </a:rPr>
              <a:t>Хвилинка відпочинку</a:t>
            </a:r>
            <a:endParaRPr lang="uk-UA" sz="3600" b="1" dirty="0">
              <a:solidFill>
                <a:schemeClr val="tx1"/>
              </a:solidFill>
              <a:latin typeface="Segoe Script" pitchFamily="34" charset="0"/>
            </a:endParaRPr>
          </a:p>
        </p:txBody>
      </p:sp>
      <p:pic>
        <p:nvPicPr>
          <p:cNvPr id="3" name="Paul Mauriat - Love Is Blu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172400" y="5805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100" dirty="0" smtClean="0"/>
              <a:t/>
            </a:r>
            <a:br>
              <a:rPr lang="uk-UA" sz="3100" dirty="0" smtClean="0"/>
            </a:br>
            <a:r>
              <a:rPr lang="uk-UA" sz="3100" dirty="0" smtClean="0"/>
              <a:t/>
            </a:r>
            <a:br>
              <a:rPr lang="uk-UA" sz="3100" dirty="0" smtClean="0"/>
            </a:br>
            <a:r>
              <a:rPr lang="uk-UA" sz="3100" dirty="0" smtClean="0"/>
              <a:t/>
            </a:r>
            <a:br>
              <a:rPr lang="uk-UA" sz="3100" dirty="0" smtClean="0"/>
            </a:br>
            <a:r>
              <a:rPr lang="uk-UA" sz="3100" dirty="0" smtClean="0"/>
              <a:t/>
            </a:r>
            <a:br>
              <a:rPr lang="uk-UA" sz="3100" dirty="0" smtClean="0"/>
            </a:br>
            <a:r>
              <a:rPr lang="uk-UA" sz="3100" dirty="0" smtClean="0"/>
              <a:t/>
            </a:r>
            <a:br>
              <a:rPr lang="uk-UA" sz="3100" dirty="0" smtClean="0"/>
            </a:br>
            <a:r>
              <a:rPr lang="uk-UA" sz="3100" dirty="0" smtClean="0"/>
              <a:t/>
            </a:r>
            <a:br>
              <a:rPr lang="uk-UA" sz="3100" dirty="0" smtClean="0"/>
            </a:br>
            <a:r>
              <a:rPr lang="uk-UA" sz="3100" dirty="0" smtClean="0"/>
              <a:t/>
            </a:r>
            <a:br>
              <a:rPr lang="uk-UA" sz="3100" dirty="0" smtClean="0"/>
            </a:br>
            <a:r>
              <a:rPr lang="uk-UA" sz="2700" b="1" dirty="0" smtClean="0">
                <a:solidFill>
                  <a:schemeClr val="accent4">
                    <a:lumMod val="50000"/>
                  </a:schemeClr>
                </a:solidFill>
              </a:rPr>
              <a:t>Завдання.</a:t>
            </a:r>
            <a:br>
              <a:rPr lang="uk-UA" sz="2700" b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uk-UA" sz="2700" b="1" dirty="0" smtClean="0">
                <a:solidFill>
                  <a:schemeClr val="accent4">
                    <a:lumMod val="50000"/>
                  </a:schemeClr>
                </a:solidFill>
              </a:rPr>
              <a:t> Списати</a:t>
            </a:r>
            <a:r>
              <a:rPr lang="uk-UA" sz="2700" b="1" dirty="0" smtClean="0">
                <a:solidFill>
                  <a:schemeClr val="accent4">
                    <a:lumMod val="50000"/>
                  </a:schemeClr>
                </a:solidFill>
              </a:rPr>
              <a:t>, добираючи з дужок прислівники-синоніми. З'ясувати, якою частиною мови є виділені слова.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sz="2800" i="1" dirty="0" smtClean="0"/>
              <a:t>Вранці</a:t>
            </a:r>
            <a:r>
              <a:rPr lang="uk-UA" sz="2800" dirty="0" smtClean="0"/>
              <a:t> </a:t>
            </a:r>
            <a:r>
              <a:rPr lang="uk-UA" sz="2800" dirty="0" smtClean="0"/>
              <a:t>була (на диво, напрочуд, навдивовижу) добра погода, хоч у лісі було ще (вогко, сиро, мокре). (Різко, гостро, </a:t>
            </a:r>
            <a:r>
              <a:rPr lang="uk-UA" sz="2800" dirty="0" smtClean="0"/>
              <a:t>пронизливо</a:t>
            </a:r>
            <a:r>
              <a:rPr lang="uk-UA" sz="2800" dirty="0" smtClean="0"/>
              <a:t>) пахло прілим листям. На стежці (виразно, ясно, чітко) </a:t>
            </a:r>
            <a:r>
              <a:rPr lang="uk-UA" sz="2800" dirty="0" smtClean="0"/>
              <a:t>видно </a:t>
            </a:r>
            <a:r>
              <a:rPr lang="uk-UA" sz="2800" dirty="0" smtClean="0"/>
              <a:t>сліди лося. А он </a:t>
            </a:r>
            <a:r>
              <a:rPr lang="uk-UA" sz="2800" i="1" dirty="0" smtClean="0"/>
              <a:t>на галявині </a:t>
            </a:r>
            <a:r>
              <a:rPr lang="uk-UA" sz="2800" dirty="0" smtClean="0"/>
              <a:t>(кострубате, неоковирно, </a:t>
            </a:r>
            <a:r>
              <a:rPr lang="uk-UA" sz="2800" dirty="0" smtClean="0"/>
              <a:t>незугарно) </a:t>
            </a:r>
            <a:r>
              <a:rPr lang="uk-UA" sz="2800" dirty="0" smtClean="0"/>
              <a:t>лежить велика ведмедиця, </a:t>
            </a:r>
            <a:r>
              <a:rPr lang="uk-UA" sz="2800" i="1" dirty="0" smtClean="0"/>
              <a:t>поруч</a:t>
            </a:r>
            <a:r>
              <a:rPr lang="uk-UA" sz="2800" dirty="0" smtClean="0"/>
              <a:t> ,(</a:t>
            </a:r>
            <a:r>
              <a:rPr lang="uk-UA" sz="2800" dirty="0" smtClean="0"/>
              <a:t>сміховинне, кумедне, забавно</a:t>
            </a:r>
            <a:r>
              <a:rPr lang="uk-UA" sz="2800" dirty="0" smtClean="0"/>
              <a:t>) </a:t>
            </a:r>
            <a:r>
              <a:rPr lang="uk-UA" sz="2800" i="1" dirty="0" smtClean="0"/>
              <a:t>перевертаючись</a:t>
            </a:r>
            <a:r>
              <a:rPr lang="uk-UA" sz="2800" dirty="0" smtClean="0"/>
              <a:t>, граються </a:t>
            </a:r>
            <a:r>
              <a:rPr lang="uk-UA" sz="2800" dirty="0" smtClean="0"/>
              <a:t>ведмежата, </a:t>
            </a:r>
            <a:r>
              <a:rPr lang="uk-UA" sz="2800" dirty="0" smtClean="0"/>
              <a:t>(квапливо, </a:t>
            </a:r>
            <a:r>
              <a:rPr lang="uk-UA" sz="2800" dirty="0" smtClean="0"/>
              <a:t>сквапно</a:t>
            </a:r>
            <a:r>
              <a:rPr lang="uk-UA" sz="2800" dirty="0" smtClean="0"/>
              <a:t>, поспішно) </a:t>
            </a:r>
            <a:r>
              <a:rPr lang="uk-UA" sz="2800" i="1" dirty="0" smtClean="0"/>
              <a:t>бігаючи</a:t>
            </a:r>
            <a:r>
              <a:rPr lang="uk-UA" sz="2800" dirty="0" smtClean="0"/>
              <a:t> (навколо, довкола, навкруги).</a:t>
            </a:r>
          </a:p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160</TotalTime>
  <Words>294</Words>
  <Application>Microsoft Office PowerPoint</Application>
  <PresentationFormat>Экран (4:3)</PresentationFormat>
  <Paragraphs>37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Бумажная</vt:lpstr>
      <vt:lpstr>Урок української мови</vt:lpstr>
      <vt:lpstr>     Тема.</vt:lpstr>
      <vt:lpstr>Мета.</vt:lpstr>
      <vt:lpstr>Слайд 4</vt:lpstr>
      <vt:lpstr>Перевірка домашнього завдання</vt:lpstr>
      <vt:lpstr>Робота в парах</vt:lpstr>
      <vt:lpstr>Слайд 7</vt:lpstr>
      <vt:lpstr>Слайд 8</vt:lpstr>
      <vt:lpstr>       Завдання.  Списати, добираючи з дужок прислівники-синоніми. З'ясувати, якою частиною мови є виділені слова. </vt:lpstr>
      <vt:lpstr>Робота з підручником (додаткове завдання)</vt:lpstr>
      <vt:lpstr>Домашнє завдання</vt:lpstr>
      <vt:lpstr>Слайд 12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української мови</dc:title>
  <dc:creator>User</dc:creator>
  <cp:lastModifiedBy>User</cp:lastModifiedBy>
  <cp:revision>18</cp:revision>
  <dcterms:created xsi:type="dcterms:W3CDTF">2013-03-06T13:35:58Z</dcterms:created>
  <dcterms:modified xsi:type="dcterms:W3CDTF">2013-03-09T09:53:36Z</dcterms:modified>
</cp:coreProperties>
</file>