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62" r:id="rId2"/>
    <p:sldId id="264" r:id="rId3"/>
    <p:sldId id="293" r:id="rId4"/>
    <p:sldId id="291" r:id="rId5"/>
    <p:sldId id="292" r:id="rId6"/>
    <p:sldId id="298" r:id="rId7"/>
    <p:sldId id="296" r:id="rId8"/>
    <p:sldId id="309" r:id="rId9"/>
    <p:sldId id="300" r:id="rId10"/>
    <p:sldId id="301" r:id="rId11"/>
    <p:sldId id="265" r:id="rId12"/>
    <p:sldId id="317" r:id="rId13"/>
    <p:sldId id="318" r:id="rId14"/>
    <p:sldId id="277" r:id="rId15"/>
    <p:sldId id="278" r:id="rId16"/>
    <p:sldId id="322" r:id="rId17"/>
    <p:sldId id="310" r:id="rId18"/>
    <p:sldId id="323" r:id="rId19"/>
    <p:sldId id="324" r:id="rId20"/>
    <p:sldId id="325" r:id="rId21"/>
    <p:sldId id="311" r:id="rId22"/>
    <p:sldId id="316" r:id="rId23"/>
    <p:sldId id="308" r:id="rId24"/>
    <p:sldId id="271" r:id="rId25"/>
    <p:sldId id="307" r:id="rId26"/>
    <p:sldId id="287" r:id="rId27"/>
    <p:sldId id="31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savchuk" initials="ms" lastIdx="1" clrIdx="0">
    <p:extLst>
      <p:ext uri="{19B8F6BF-5375-455C-9EA6-DF929625EA0E}">
        <p15:presenceInfo xmlns:p15="http://schemas.microsoft.com/office/powerpoint/2012/main" userId="mariana savchuk" providerId="None"/>
      </p:ext>
    </p:extLst>
  </p:cmAuthor>
  <p:cmAuthor id="2" name="Marianna Savchuk" initials="MS" lastIdx="1" clrIdx="1">
    <p:extLst>
      <p:ext uri="{19B8F6BF-5375-455C-9EA6-DF929625EA0E}">
        <p15:presenceInfo xmlns:p15="http://schemas.microsoft.com/office/powerpoint/2012/main" userId="04527b47fee3f4f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6E3"/>
    <a:srgbClr val="00FFFF"/>
    <a:srgbClr val="FEFEFE"/>
    <a:srgbClr val="30F095"/>
    <a:srgbClr val="EAF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3400" autoAdjust="0"/>
  </p:normalViewPr>
  <p:slideViewPr>
    <p:cSldViewPr snapToGrid="0">
      <p:cViewPr varScale="1">
        <p:scale>
          <a:sx n="67" d="100"/>
          <a:sy n="67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B5EB86-7ED7-4D12-B2AB-9F992AB7D7EC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3B4F166-64F2-4688-860E-0E059330E680}">
      <dgm:prSet phldrT="[Текст]" custT="1"/>
      <dgm:spPr/>
      <dgm:t>
        <a:bodyPr/>
        <a:lstStyle/>
        <a:p>
          <a:r>
            <a:rPr lang="uk-UA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атмосфери розкутості</a:t>
          </a:r>
          <a:endParaRPr lang="en-US" sz="18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5DCBA-CC01-4F41-A77A-BD21A240A08D}" type="parTrans" cxnId="{644D38F7-D312-4290-B134-66EDEB052679}">
      <dgm:prSet/>
      <dgm:spPr/>
      <dgm:t>
        <a:bodyPr/>
        <a:lstStyle/>
        <a:p>
          <a:endParaRPr lang="en-US"/>
        </a:p>
      </dgm:t>
    </dgm:pt>
    <dgm:pt modelId="{321902EE-509A-4F96-961A-E4D26BC396AD}" type="sibTrans" cxnId="{644D38F7-D312-4290-B134-66EDEB052679}">
      <dgm:prSet/>
      <dgm:spPr/>
      <dgm:t>
        <a:bodyPr/>
        <a:lstStyle/>
        <a:p>
          <a:endParaRPr lang="en-US"/>
        </a:p>
      </dgm:t>
    </dgm:pt>
    <dgm:pt modelId="{43F59511-ADDA-446D-B270-BBF0F366BC02}">
      <dgm:prSet phldrT="[Текст]"/>
      <dgm:spPr/>
      <dgm:t>
        <a:bodyPr/>
        <a:lstStyle/>
        <a:p>
          <a:pPr algn="ctr"/>
          <a:r>
            <a: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Пробудження творчості дитини</a:t>
          </a:r>
          <a:endParaRPr lang="en-US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3577C2-A396-488F-9643-29750734BCA2}" type="parTrans" cxnId="{7A1D8158-A757-42F8-A551-E5F65A833D0B}">
      <dgm:prSet/>
      <dgm:spPr/>
      <dgm:t>
        <a:bodyPr/>
        <a:lstStyle/>
        <a:p>
          <a:endParaRPr lang="en-US"/>
        </a:p>
      </dgm:t>
    </dgm:pt>
    <dgm:pt modelId="{49947BDD-585E-4A4B-A527-0EEFE2E1F92C}" type="sibTrans" cxnId="{7A1D8158-A757-42F8-A551-E5F65A833D0B}">
      <dgm:prSet/>
      <dgm:spPr/>
      <dgm:t>
        <a:bodyPr/>
        <a:lstStyle/>
        <a:p>
          <a:endParaRPr lang="en-US"/>
        </a:p>
      </dgm:t>
    </dgm:pt>
    <dgm:pt modelId="{0C1EF81B-2809-46AB-A8B8-AF90A76018D3}">
      <dgm:prSet phldrT="[Текст]" custT="1"/>
      <dgm:spPr/>
      <dgm:t>
        <a:bodyPr/>
        <a:lstStyle/>
        <a:p>
          <a:r>
            <a:rPr lang="uk-UA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емоційного піднесення</a:t>
          </a:r>
          <a:endParaRPr lang="en-US" sz="18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F0BDAD-75B6-4DB4-91F7-B76E95DF2BD4}" type="parTrans" cxnId="{ED242EB6-75C3-4430-BEE6-ED069A356472}">
      <dgm:prSet/>
      <dgm:spPr/>
      <dgm:t>
        <a:bodyPr/>
        <a:lstStyle/>
        <a:p>
          <a:endParaRPr lang="en-US"/>
        </a:p>
      </dgm:t>
    </dgm:pt>
    <dgm:pt modelId="{F3C91B43-9F2C-40B7-A80A-020F0309FB40}" type="sibTrans" cxnId="{ED242EB6-75C3-4430-BEE6-ED069A356472}">
      <dgm:prSet/>
      <dgm:spPr/>
      <dgm:t>
        <a:bodyPr/>
        <a:lstStyle/>
        <a:p>
          <a:endParaRPr lang="en-US"/>
        </a:p>
      </dgm:t>
    </dgm:pt>
    <dgm:pt modelId="{1F304F1A-3FBF-4D6E-BC8B-76445763D7F8}">
      <dgm:prSet phldrT="[Текст]" custT="1"/>
      <dgm:spPr/>
      <dgm:t>
        <a:bodyPr/>
        <a:lstStyle/>
        <a:p>
          <a:pPr algn="ctr"/>
          <a:r>
            <a:rPr lang="uk-UA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наскрізних умінь</a:t>
          </a:r>
          <a:endParaRPr lang="en-US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4EA546-F9E6-4957-90AE-12D2B60A326B}" type="parTrans" cxnId="{80DCBB4A-81B8-41F8-8559-05780571D50A}">
      <dgm:prSet/>
      <dgm:spPr/>
      <dgm:t>
        <a:bodyPr/>
        <a:lstStyle/>
        <a:p>
          <a:endParaRPr lang="en-US"/>
        </a:p>
      </dgm:t>
    </dgm:pt>
    <dgm:pt modelId="{D475CE49-6DB1-4C8C-8185-B5DF470D9CBB}" type="sibTrans" cxnId="{80DCBB4A-81B8-41F8-8559-05780571D50A}">
      <dgm:prSet/>
      <dgm:spPr/>
      <dgm:t>
        <a:bodyPr/>
        <a:lstStyle/>
        <a:p>
          <a:endParaRPr lang="en-US"/>
        </a:p>
      </dgm:t>
    </dgm:pt>
    <dgm:pt modelId="{91CF3F6F-DCED-4E50-AEA8-029539187566}">
      <dgm:prSet phldrT="[Текст]" custT="1"/>
      <dgm:spPr/>
      <dgm:t>
        <a:bodyPr/>
        <a:lstStyle/>
        <a:p>
          <a:r>
            <a:rPr lang="uk-UA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життєвих </a:t>
          </a:r>
          <a:r>
            <a:rPr lang="uk-UA" sz="1600" b="1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компетентностей</a:t>
          </a:r>
          <a:endParaRPr lang="en-US" sz="16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65B385-F216-4879-B2E6-57A2F030F4FB}" type="parTrans" cxnId="{2B8B430E-F7A7-4F16-8213-A7E564B328A8}">
      <dgm:prSet/>
      <dgm:spPr/>
      <dgm:t>
        <a:bodyPr/>
        <a:lstStyle/>
        <a:p>
          <a:endParaRPr lang="en-US"/>
        </a:p>
      </dgm:t>
    </dgm:pt>
    <dgm:pt modelId="{4A49BDD4-8782-416B-85A0-2DD9F8A88864}" type="sibTrans" cxnId="{2B8B430E-F7A7-4F16-8213-A7E564B328A8}">
      <dgm:prSet/>
      <dgm:spPr/>
      <dgm:t>
        <a:bodyPr/>
        <a:lstStyle/>
        <a:p>
          <a:endParaRPr lang="en-US"/>
        </a:p>
      </dgm:t>
    </dgm:pt>
    <dgm:pt modelId="{E606F159-A724-49A2-9E1F-3ADDA5D26AFD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uk-UA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активних методів і форм</a:t>
          </a:r>
          <a:endParaRPr lang="en-US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7351ED-DE0B-41C1-A9A9-00E5C6BE6F9E}" type="parTrans" cxnId="{D5FC8A6E-299E-438A-BC72-D32A48FE167A}">
      <dgm:prSet/>
      <dgm:spPr/>
      <dgm:t>
        <a:bodyPr/>
        <a:lstStyle/>
        <a:p>
          <a:endParaRPr lang="en-US"/>
        </a:p>
      </dgm:t>
    </dgm:pt>
    <dgm:pt modelId="{951EBA52-80EC-4402-B1D9-4E21B022A525}" type="sibTrans" cxnId="{D5FC8A6E-299E-438A-BC72-D32A48FE167A}">
      <dgm:prSet/>
      <dgm:spPr/>
      <dgm:t>
        <a:bodyPr/>
        <a:lstStyle/>
        <a:p>
          <a:endParaRPr lang="en-US"/>
        </a:p>
      </dgm:t>
    </dgm:pt>
    <dgm:pt modelId="{3BF3B8AC-51AE-4ABD-9C59-F06D4B8808A2}" type="pres">
      <dgm:prSet presAssocID="{66B5EB86-7ED7-4D12-B2AB-9F992AB7D7EC}" presName="Name0" presStyleCnt="0">
        <dgm:presLayoutVars>
          <dgm:chMax/>
          <dgm:chPref/>
          <dgm:dir/>
          <dgm:animLvl val="lvl"/>
        </dgm:presLayoutVars>
      </dgm:prSet>
      <dgm:spPr/>
    </dgm:pt>
    <dgm:pt modelId="{B4304D91-2DA8-47B9-B79A-6F187EE6414C}" type="pres">
      <dgm:prSet presAssocID="{D3B4F166-64F2-4688-860E-0E059330E680}" presName="composite" presStyleCnt="0"/>
      <dgm:spPr/>
    </dgm:pt>
    <dgm:pt modelId="{B79C2B1F-1EB0-4167-A2EA-94C0C9070A96}" type="pres">
      <dgm:prSet presAssocID="{D3B4F166-64F2-4688-860E-0E059330E680}" presName="Parent1" presStyleLbl="node1" presStyleIdx="0" presStyleCnt="6" custScaleX="113246" custScaleY="103970">
        <dgm:presLayoutVars>
          <dgm:chMax val="1"/>
          <dgm:chPref val="1"/>
          <dgm:bulletEnabled val="1"/>
        </dgm:presLayoutVars>
      </dgm:prSet>
      <dgm:spPr/>
    </dgm:pt>
    <dgm:pt modelId="{67121AD9-173A-49BC-8C62-32D14C7CC3E7}" type="pres">
      <dgm:prSet presAssocID="{D3B4F166-64F2-4688-860E-0E059330E680}" presName="Childtext1" presStyleLbl="revTx" presStyleIdx="0" presStyleCnt="3" custScaleX="94720" custLinFactX="-100000" custLinFactY="46199" custLinFactNeighborX="-124195" custLinFactNeighborY="100000">
        <dgm:presLayoutVars>
          <dgm:chMax val="0"/>
          <dgm:chPref val="0"/>
          <dgm:bulletEnabled val="1"/>
        </dgm:presLayoutVars>
      </dgm:prSet>
      <dgm:spPr/>
    </dgm:pt>
    <dgm:pt modelId="{A82313B3-BD3B-4430-ABD1-CA7BC962A709}" type="pres">
      <dgm:prSet presAssocID="{D3B4F166-64F2-4688-860E-0E059330E680}" presName="BalanceSpacing" presStyleCnt="0"/>
      <dgm:spPr/>
    </dgm:pt>
    <dgm:pt modelId="{B9D04469-CB63-4738-8EE7-E75DD6A64D0D}" type="pres">
      <dgm:prSet presAssocID="{D3B4F166-64F2-4688-860E-0E059330E680}" presName="BalanceSpacing1" presStyleCnt="0"/>
      <dgm:spPr/>
    </dgm:pt>
    <dgm:pt modelId="{B9442E89-B997-43E6-9940-0233E8611AF7}" type="pres">
      <dgm:prSet presAssocID="{321902EE-509A-4F96-961A-E4D26BC396AD}" presName="Accent1Text" presStyleLbl="node1" presStyleIdx="1" presStyleCnt="6" custScaleX="109584" custLinFactNeighborX="-10313" custLinFactNeighborY="-8"/>
      <dgm:spPr/>
    </dgm:pt>
    <dgm:pt modelId="{2311F215-F8AA-4BA4-99FF-3BE417FCE5DA}" type="pres">
      <dgm:prSet presAssocID="{321902EE-509A-4F96-961A-E4D26BC396AD}" presName="spaceBetweenRectangles" presStyleCnt="0"/>
      <dgm:spPr/>
    </dgm:pt>
    <dgm:pt modelId="{EE1655C6-8FEA-45AC-9E49-DA27F0C0BCED}" type="pres">
      <dgm:prSet presAssocID="{0C1EF81B-2809-46AB-A8B8-AF90A76018D3}" presName="composite" presStyleCnt="0"/>
      <dgm:spPr/>
    </dgm:pt>
    <dgm:pt modelId="{88A0069C-5A80-4E17-A3DD-6EEEB57DCD49}" type="pres">
      <dgm:prSet presAssocID="{0C1EF81B-2809-46AB-A8B8-AF90A76018D3}" presName="Parent1" presStyleLbl="node1" presStyleIdx="2" presStyleCnt="6" custScaleX="118635" custLinFactNeighborX="-1524" custLinFactNeighborY="-415">
        <dgm:presLayoutVars>
          <dgm:chMax val="1"/>
          <dgm:chPref val="1"/>
          <dgm:bulletEnabled val="1"/>
        </dgm:presLayoutVars>
      </dgm:prSet>
      <dgm:spPr/>
    </dgm:pt>
    <dgm:pt modelId="{52F25C2E-86D8-402C-9A09-C3FD3C504944}" type="pres">
      <dgm:prSet presAssocID="{0C1EF81B-2809-46AB-A8B8-AF90A76018D3}" presName="Childtext1" presStyleLbl="revTx" presStyleIdx="1" presStyleCnt="3" custScaleX="89361" custLinFactX="100000" custLinFactY="-49822" custLinFactNeighborX="125438" custLinFactNeighborY="-100000">
        <dgm:presLayoutVars>
          <dgm:chMax val="0"/>
          <dgm:chPref val="0"/>
          <dgm:bulletEnabled val="1"/>
        </dgm:presLayoutVars>
      </dgm:prSet>
      <dgm:spPr/>
    </dgm:pt>
    <dgm:pt modelId="{8DC11E06-AC63-42BB-AD0A-3F904DCF18FB}" type="pres">
      <dgm:prSet presAssocID="{0C1EF81B-2809-46AB-A8B8-AF90A76018D3}" presName="BalanceSpacing" presStyleCnt="0"/>
      <dgm:spPr/>
    </dgm:pt>
    <dgm:pt modelId="{F54AF48B-61F2-411E-9490-F1F86D423F5E}" type="pres">
      <dgm:prSet presAssocID="{0C1EF81B-2809-46AB-A8B8-AF90A76018D3}" presName="BalanceSpacing1" presStyleCnt="0"/>
      <dgm:spPr/>
    </dgm:pt>
    <dgm:pt modelId="{6AB18A9A-17C1-414D-81C9-63693DBCE78D}" type="pres">
      <dgm:prSet presAssocID="{F3C91B43-9F2C-40B7-A80A-020F0309FB40}" presName="Accent1Text" presStyleLbl="node1" presStyleIdx="3" presStyleCnt="6" custLinFactNeighborX="5156" custLinFactNeighborY="997"/>
      <dgm:spPr/>
    </dgm:pt>
    <dgm:pt modelId="{5A9F4DE9-FBA1-4CEB-B461-40B3B24AC8ED}" type="pres">
      <dgm:prSet presAssocID="{F3C91B43-9F2C-40B7-A80A-020F0309FB40}" presName="spaceBetweenRectangles" presStyleCnt="0"/>
      <dgm:spPr/>
    </dgm:pt>
    <dgm:pt modelId="{1B630972-EF1F-42E1-9AF2-D68E696DB3C2}" type="pres">
      <dgm:prSet presAssocID="{91CF3F6F-DCED-4E50-AEA8-029539187566}" presName="composite" presStyleCnt="0"/>
      <dgm:spPr/>
    </dgm:pt>
    <dgm:pt modelId="{8AA308F8-1A5C-4C1A-A37D-9FBF154F4AAF}" type="pres">
      <dgm:prSet presAssocID="{91CF3F6F-DCED-4E50-AEA8-029539187566}" presName="Parent1" presStyleLbl="node1" presStyleIdx="4" presStyleCnt="6" custScaleX="104901">
        <dgm:presLayoutVars>
          <dgm:chMax val="1"/>
          <dgm:chPref val="1"/>
          <dgm:bulletEnabled val="1"/>
        </dgm:presLayoutVars>
      </dgm:prSet>
      <dgm:spPr/>
    </dgm:pt>
    <dgm:pt modelId="{87DD49B8-5195-4F4E-A23F-26049038939C}" type="pres">
      <dgm:prSet presAssocID="{91CF3F6F-DCED-4E50-AEA8-029539187566}" presName="Childtext1" presStyleLbl="revTx" presStyleIdx="2" presStyleCnt="3" custLinFactNeighborX="-5359">
        <dgm:presLayoutVars>
          <dgm:chMax val="0"/>
          <dgm:chPref val="0"/>
          <dgm:bulletEnabled val="1"/>
        </dgm:presLayoutVars>
      </dgm:prSet>
      <dgm:spPr/>
    </dgm:pt>
    <dgm:pt modelId="{AAC59A72-CDE7-43A0-B227-29DABC0FB6EC}" type="pres">
      <dgm:prSet presAssocID="{91CF3F6F-DCED-4E50-AEA8-029539187566}" presName="BalanceSpacing" presStyleCnt="0"/>
      <dgm:spPr/>
    </dgm:pt>
    <dgm:pt modelId="{24203188-29B1-4145-9461-49EA9F29332C}" type="pres">
      <dgm:prSet presAssocID="{91CF3F6F-DCED-4E50-AEA8-029539187566}" presName="BalanceSpacing1" presStyleCnt="0"/>
      <dgm:spPr/>
    </dgm:pt>
    <dgm:pt modelId="{23494501-C5A2-49FE-821A-C7E5265CF2D1}" type="pres">
      <dgm:prSet presAssocID="{4A49BDD4-8782-416B-85A0-2DD9F8A88864}" presName="Accent1Text" presStyleLbl="node1" presStyleIdx="5" presStyleCnt="6"/>
      <dgm:spPr/>
    </dgm:pt>
  </dgm:ptLst>
  <dgm:cxnLst>
    <dgm:cxn modelId="{2B8B430E-F7A7-4F16-8213-A7E564B328A8}" srcId="{66B5EB86-7ED7-4D12-B2AB-9F992AB7D7EC}" destId="{91CF3F6F-DCED-4E50-AEA8-029539187566}" srcOrd="2" destOrd="0" parTransId="{5E65B385-F216-4879-B2E6-57A2F030F4FB}" sibTransId="{4A49BDD4-8782-416B-85A0-2DD9F8A88864}"/>
    <dgm:cxn modelId="{81954033-8B8A-4350-A054-936F58374488}" type="presOf" srcId="{1F304F1A-3FBF-4D6E-BC8B-76445763D7F8}" destId="{52F25C2E-86D8-402C-9A09-C3FD3C504944}" srcOrd="0" destOrd="0" presId="urn:microsoft.com/office/officeart/2008/layout/AlternatingHexagons"/>
    <dgm:cxn modelId="{C8991738-8BDF-451C-90FE-B93258D11AA5}" type="presOf" srcId="{0C1EF81B-2809-46AB-A8B8-AF90A76018D3}" destId="{88A0069C-5A80-4E17-A3DD-6EEEB57DCD49}" srcOrd="0" destOrd="0" presId="urn:microsoft.com/office/officeart/2008/layout/AlternatingHexagons"/>
    <dgm:cxn modelId="{80DCBB4A-81B8-41F8-8559-05780571D50A}" srcId="{0C1EF81B-2809-46AB-A8B8-AF90A76018D3}" destId="{1F304F1A-3FBF-4D6E-BC8B-76445763D7F8}" srcOrd="0" destOrd="0" parTransId="{264EA546-F9E6-4957-90AE-12D2B60A326B}" sibTransId="{D475CE49-6DB1-4C8C-8185-B5DF470D9CBB}"/>
    <dgm:cxn modelId="{2C85C54D-7852-45D9-AF3D-CCDE4D1F205C}" type="presOf" srcId="{F3C91B43-9F2C-40B7-A80A-020F0309FB40}" destId="{6AB18A9A-17C1-414D-81C9-63693DBCE78D}" srcOrd="0" destOrd="0" presId="urn:microsoft.com/office/officeart/2008/layout/AlternatingHexagons"/>
    <dgm:cxn modelId="{D5FC8A6E-299E-438A-BC72-D32A48FE167A}" srcId="{91CF3F6F-DCED-4E50-AEA8-029539187566}" destId="{E606F159-A724-49A2-9E1F-3ADDA5D26AFD}" srcOrd="0" destOrd="0" parTransId="{FC7351ED-DE0B-41C1-A9A9-00E5C6BE6F9E}" sibTransId="{951EBA52-80EC-4402-B1D9-4E21B022A525}"/>
    <dgm:cxn modelId="{0C56B750-DA16-424A-A6EA-FA20B8B59454}" type="presOf" srcId="{4A49BDD4-8782-416B-85A0-2DD9F8A88864}" destId="{23494501-C5A2-49FE-821A-C7E5265CF2D1}" srcOrd="0" destOrd="0" presId="urn:microsoft.com/office/officeart/2008/layout/AlternatingHexagons"/>
    <dgm:cxn modelId="{41BC6453-4FB3-47DB-B3A1-E7A3F307DF6C}" type="presOf" srcId="{E606F159-A724-49A2-9E1F-3ADDA5D26AFD}" destId="{87DD49B8-5195-4F4E-A23F-26049038939C}" srcOrd="0" destOrd="0" presId="urn:microsoft.com/office/officeart/2008/layout/AlternatingHexagons"/>
    <dgm:cxn modelId="{31FB4473-8885-436E-AB44-119D90D67FC1}" type="presOf" srcId="{321902EE-509A-4F96-961A-E4D26BC396AD}" destId="{B9442E89-B997-43E6-9940-0233E8611AF7}" srcOrd="0" destOrd="0" presId="urn:microsoft.com/office/officeart/2008/layout/AlternatingHexagons"/>
    <dgm:cxn modelId="{7A1D8158-A757-42F8-A551-E5F65A833D0B}" srcId="{D3B4F166-64F2-4688-860E-0E059330E680}" destId="{43F59511-ADDA-446D-B270-BBF0F366BC02}" srcOrd="0" destOrd="0" parTransId="{173577C2-A396-488F-9643-29750734BCA2}" sibTransId="{49947BDD-585E-4A4B-A527-0EEFE2E1F92C}"/>
    <dgm:cxn modelId="{65A53F5A-BFD7-42CE-ACA1-38D60906A0F6}" type="presOf" srcId="{43F59511-ADDA-446D-B270-BBF0F366BC02}" destId="{67121AD9-173A-49BC-8C62-32D14C7CC3E7}" srcOrd="0" destOrd="0" presId="urn:microsoft.com/office/officeart/2008/layout/AlternatingHexagons"/>
    <dgm:cxn modelId="{C549458A-1DD0-46BD-AF55-18E3724D6A6F}" type="presOf" srcId="{66B5EB86-7ED7-4D12-B2AB-9F992AB7D7EC}" destId="{3BF3B8AC-51AE-4ABD-9C59-F06D4B8808A2}" srcOrd="0" destOrd="0" presId="urn:microsoft.com/office/officeart/2008/layout/AlternatingHexagons"/>
    <dgm:cxn modelId="{8C65D38A-DE92-4E19-8F56-741539A49A9B}" type="presOf" srcId="{D3B4F166-64F2-4688-860E-0E059330E680}" destId="{B79C2B1F-1EB0-4167-A2EA-94C0C9070A96}" srcOrd="0" destOrd="0" presId="urn:microsoft.com/office/officeart/2008/layout/AlternatingHexagons"/>
    <dgm:cxn modelId="{ED242EB6-75C3-4430-BEE6-ED069A356472}" srcId="{66B5EB86-7ED7-4D12-B2AB-9F992AB7D7EC}" destId="{0C1EF81B-2809-46AB-A8B8-AF90A76018D3}" srcOrd="1" destOrd="0" parTransId="{36F0BDAD-75B6-4DB4-91F7-B76E95DF2BD4}" sibTransId="{F3C91B43-9F2C-40B7-A80A-020F0309FB40}"/>
    <dgm:cxn modelId="{CF6EF3BD-3E74-479A-872C-0FC3E4228A80}" type="presOf" srcId="{91CF3F6F-DCED-4E50-AEA8-029539187566}" destId="{8AA308F8-1A5C-4C1A-A37D-9FBF154F4AAF}" srcOrd="0" destOrd="0" presId="urn:microsoft.com/office/officeart/2008/layout/AlternatingHexagons"/>
    <dgm:cxn modelId="{644D38F7-D312-4290-B134-66EDEB052679}" srcId="{66B5EB86-7ED7-4D12-B2AB-9F992AB7D7EC}" destId="{D3B4F166-64F2-4688-860E-0E059330E680}" srcOrd="0" destOrd="0" parTransId="{0475DCBA-CC01-4F41-A77A-BD21A240A08D}" sibTransId="{321902EE-509A-4F96-961A-E4D26BC396AD}"/>
    <dgm:cxn modelId="{07024730-482B-4C9F-BAE8-0341560F4B2A}" type="presParOf" srcId="{3BF3B8AC-51AE-4ABD-9C59-F06D4B8808A2}" destId="{B4304D91-2DA8-47B9-B79A-6F187EE6414C}" srcOrd="0" destOrd="0" presId="urn:microsoft.com/office/officeart/2008/layout/AlternatingHexagons"/>
    <dgm:cxn modelId="{6C0304DC-2FBB-4CE4-A40B-4D318E1AF578}" type="presParOf" srcId="{B4304D91-2DA8-47B9-B79A-6F187EE6414C}" destId="{B79C2B1F-1EB0-4167-A2EA-94C0C9070A96}" srcOrd="0" destOrd="0" presId="urn:microsoft.com/office/officeart/2008/layout/AlternatingHexagons"/>
    <dgm:cxn modelId="{2FD3B9F4-4901-4985-B166-E37B0F0A8304}" type="presParOf" srcId="{B4304D91-2DA8-47B9-B79A-6F187EE6414C}" destId="{67121AD9-173A-49BC-8C62-32D14C7CC3E7}" srcOrd="1" destOrd="0" presId="urn:microsoft.com/office/officeart/2008/layout/AlternatingHexagons"/>
    <dgm:cxn modelId="{A2A38572-F55D-4FB4-BE16-B628DF01D2C4}" type="presParOf" srcId="{B4304D91-2DA8-47B9-B79A-6F187EE6414C}" destId="{A82313B3-BD3B-4430-ABD1-CA7BC962A709}" srcOrd="2" destOrd="0" presId="urn:microsoft.com/office/officeart/2008/layout/AlternatingHexagons"/>
    <dgm:cxn modelId="{03D44F38-8B14-4EAB-992E-132A3153ED97}" type="presParOf" srcId="{B4304D91-2DA8-47B9-B79A-6F187EE6414C}" destId="{B9D04469-CB63-4738-8EE7-E75DD6A64D0D}" srcOrd="3" destOrd="0" presId="urn:microsoft.com/office/officeart/2008/layout/AlternatingHexagons"/>
    <dgm:cxn modelId="{DE42989C-BE76-4C7A-96C3-01515697CF44}" type="presParOf" srcId="{B4304D91-2DA8-47B9-B79A-6F187EE6414C}" destId="{B9442E89-B997-43E6-9940-0233E8611AF7}" srcOrd="4" destOrd="0" presId="urn:microsoft.com/office/officeart/2008/layout/AlternatingHexagons"/>
    <dgm:cxn modelId="{987CC280-E6F5-4960-8A30-CF6C8D31CFB7}" type="presParOf" srcId="{3BF3B8AC-51AE-4ABD-9C59-F06D4B8808A2}" destId="{2311F215-F8AA-4BA4-99FF-3BE417FCE5DA}" srcOrd="1" destOrd="0" presId="urn:microsoft.com/office/officeart/2008/layout/AlternatingHexagons"/>
    <dgm:cxn modelId="{231E14C2-4184-4F15-ACAE-29C4B7737A51}" type="presParOf" srcId="{3BF3B8AC-51AE-4ABD-9C59-F06D4B8808A2}" destId="{EE1655C6-8FEA-45AC-9E49-DA27F0C0BCED}" srcOrd="2" destOrd="0" presId="urn:microsoft.com/office/officeart/2008/layout/AlternatingHexagons"/>
    <dgm:cxn modelId="{5041C9F0-47F1-40D0-9D97-DDA74FCBB3EE}" type="presParOf" srcId="{EE1655C6-8FEA-45AC-9E49-DA27F0C0BCED}" destId="{88A0069C-5A80-4E17-A3DD-6EEEB57DCD49}" srcOrd="0" destOrd="0" presId="urn:microsoft.com/office/officeart/2008/layout/AlternatingHexagons"/>
    <dgm:cxn modelId="{72D81379-91E9-4615-B076-5813965C9251}" type="presParOf" srcId="{EE1655C6-8FEA-45AC-9E49-DA27F0C0BCED}" destId="{52F25C2E-86D8-402C-9A09-C3FD3C504944}" srcOrd="1" destOrd="0" presId="urn:microsoft.com/office/officeart/2008/layout/AlternatingHexagons"/>
    <dgm:cxn modelId="{546D22DD-6DD3-499D-B430-990E94FD2A08}" type="presParOf" srcId="{EE1655C6-8FEA-45AC-9E49-DA27F0C0BCED}" destId="{8DC11E06-AC63-42BB-AD0A-3F904DCF18FB}" srcOrd="2" destOrd="0" presId="urn:microsoft.com/office/officeart/2008/layout/AlternatingHexagons"/>
    <dgm:cxn modelId="{4ACBFC53-62A0-4CF4-BA82-AF0CCACC0C4D}" type="presParOf" srcId="{EE1655C6-8FEA-45AC-9E49-DA27F0C0BCED}" destId="{F54AF48B-61F2-411E-9490-F1F86D423F5E}" srcOrd="3" destOrd="0" presId="urn:microsoft.com/office/officeart/2008/layout/AlternatingHexagons"/>
    <dgm:cxn modelId="{FFB01243-2E51-43DF-BAB2-58685FBD5F5E}" type="presParOf" srcId="{EE1655C6-8FEA-45AC-9E49-DA27F0C0BCED}" destId="{6AB18A9A-17C1-414D-81C9-63693DBCE78D}" srcOrd="4" destOrd="0" presId="urn:microsoft.com/office/officeart/2008/layout/AlternatingHexagons"/>
    <dgm:cxn modelId="{EFB674F7-3A40-473E-9B51-878FF0C02C9C}" type="presParOf" srcId="{3BF3B8AC-51AE-4ABD-9C59-F06D4B8808A2}" destId="{5A9F4DE9-FBA1-4CEB-B461-40B3B24AC8ED}" srcOrd="3" destOrd="0" presId="urn:microsoft.com/office/officeart/2008/layout/AlternatingHexagons"/>
    <dgm:cxn modelId="{13F0950F-E05F-47A1-9D02-484CFC9DAB9B}" type="presParOf" srcId="{3BF3B8AC-51AE-4ABD-9C59-F06D4B8808A2}" destId="{1B630972-EF1F-42E1-9AF2-D68E696DB3C2}" srcOrd="4" destOrd="0" presId="urn:microsoft.com/office/officeart/2008/layout/AlternatingHexagons"/>
    <dgm:cxn modelId="{B6F5ACC4-C1AD-46B0-8307-9380EBF994A2}" type="presParOf" srcId="{1B630972-EF1F-42E1-9AF2-D68E696DB3C2}" destId="{8AA308F8-1A5C-4C1A-A37D-9FBF154F4AAF}" srcOrd="0" destOrd="0" presId="urn:microsoft.com/office/officeart/2008/layout/AlternatingHexagons"/>
    <dgm:cxn modelId="{9C4F3EAB-7738-456E-B5E4-271C6E4CE0B8}" type="presParOf" srcId="{1B630972-EF1F-42E1-9AF2-D68E696DB3C2}" destId="{87DD49B8-5195-4F4E-A23F-26049038939C}" srcOrd="1" destOrd="0" presId="urn:microsoft.com/office/officeart/2008/layout/AlternatingHexagons"/>
    <dgm:cxn modelId="{BF194208-EC2F-403D-BD60-2C32D5826271}" type="presParOf" srcId="{1B630972-EF1F-42E1-9AF2-D68E696DB3C2}" destId="{AAC59A72-CDE7-43A0-B227-29DABC0FB6EC}" srcOrd="2" destOrd="0" presId="urn:microsoft.com/office/officeart/2008/layout/AlternatingHexagons"/>
    <dgm:cxn modelId="{350E53C4-8784-4DAD-94A8-2DF66DC74FF9}" type="presParOf" srcId="{1B630972-EF1F-42E1-9AF2-D68E696DB3C2}" destId="{24203188-29B1-4145-9461-49EA9F29332C}" srcOrd="3" destOrd="0" presId="urn:microsoft.com/office/officeart/2008/layout/AlternatingHexagons"/>
    <dgm:cxn modelId="{1FE8D0BA-436F-4ECF-AB9D-BB828FB96418}" type="presParOf" srcId="{1B630972-EF1F-42E1-9AF2-D68E696DB3C2}" destId="{23494501-C5A2-49FE-821A-C7E5265CF2D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2B1F-1EB0-4167-A2EA-94C0C9070A96}">
      <dsp:nvSpPr>
        <dsp:cNvPr id="0" name=""/>
        <dsp:cNvSpPr/>
      </dsp:nvSpPr>
      <dsp:spPr>
        <a:xfrm rot="5400000">
          <a:off x="3372321" y="126964"/>
          <a:ext cx="2330462" cy="220839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атмосфери розкутості</a:t>
          </a:r>
          <a:endParaRPr lang="en-US" sz="18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91781" y="444167"/>
        <a:ext cx="1491541" cy="1573986"/>
      </dsp:txXfrm>
    </dsp:sp>
    <dsp:sp modelId="{67121AD9-173A-49BC-8C62-32D14C7CC3E7}">
      <dsp:nvSpPr>
        <dsp:cNvPr id="0" name=""/>
        <dsp:cNvSpPr/>
      </dsp:nvSpPr>
      <dsp:spPr>
        <a:xfrm>
          <a:off x="29600" y="2524926"/>
          <a:ext cx="2369408" cy="1344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Пробудження творчості дитини</a:t>
          </a:r>
          <a:endParaRPr lang="en-US" sz="27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00" y="2524926"/>
        <a:ext cx="2369408" cy="1344885"/>
      </dsp:txXfrm>
    </dsp:sp>
    <dsp:sp modelId="{B9442E89-B997-43E6-9940-0233E8611AF7}">
      <dsp:nvSpPr>
        <dsp:cNvPr id="0" name=""/>
        <dsp:cNvSpPr/>
      </dsp:nvSpPr>
      <dsp:spPr>
        <a:xfrm rot="5400000">
          <a:off x="1109612" y="162491"/>
          <a:ext cx="2241475" cy="2136979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509721" y="475114"/>
        <a:ext cx="1441257" cy="1511733"/>
      </dsp:txXfrm>
    </dsp:sp>
    <dsp:sp modelId="{88A0069C-5A80-4E17-A3DD-6EEEB57DCD49}">
      <dsp:nvSpPr>
        <dsp:cNvPr id="0" name=""/>
        <dsp:cNvSpPr/>
      </dsp:nvSpPr>
      <dsp:spPr>
        <a:xfrm rot="5400000">
          <a:off x="2330015" y="2012175"/>
          <a:ext cx="2241475" cy="23134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емоційного піднесення</a:t>
          </a:r>
          <a:endParaRPr lang="en-US" sz="18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79592" y="2421757"/>
        <a:ext cx="1542321" cy="1494317"/>
      </dsp:txXfrm>
    </dsp:sp>
    <dsp:sp modelId="{52F25C2E-86D8-402C-9A09-C3FD3C504944}">
      <dsp:nvSpPr>
        <dsp:cNvPr id="0" name=""/>
        <dsp:cNvSpPr/>
      </dsp:nvSpPr>
      <dsp:spPr>
        <a:xfrm>
          <a:off x="5590106" y="490841"/>
          <a:ext cx="2163245" cy="1344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наскрізних умінь</a:t>
          </a:r>
          <a:endParaRPr lang="en-US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90106" y="490841"/>
        <a:ext cx="2163245" cy="1344885"/>
      </dsp:txXfrm>
    </dsp:sp>
    <dsp:sp modelId="{6AB18A9A-17C1-414D-81C9-63693DBCE78D}">
      <dsp:nvSpPr>
        <dsp:cNvPr id="0" name=""/>
        <dsp:cNvSpPr/>
      </dsp:nvSpPr>
      <dsp:spPr>
        <a:xfrm rot="5400000">
          <a:off x="4566371" y="2225523"/>
          <a:ext cx="2241475" cy="195008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5015955" y="2429125"/>
        <a:ext cx="1342307" cy="1542882"/>
      </dsp:txXfrm>
    </dsp:sp>
    <dsp:sp modelId="{8AA308F8-1A5C-4C1A-A37D-9FBF154F4AAF}">
      <dsp:nvSpPr>
        <dsp:cNvPr id="0" name=""/>
        <dsp:cNvSpPr/>
      </dsp:nvSpPr>
      <dsp:spPr>
        <a:xfrm rot="5400000">
          <a:off x="3416814" y="4057954"/>
          <a:ext cx="2241475" cy="2045657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життєвих </a:t>
          </a:r>
          <a:r>
            <a:rPr lang="uk-UA" sz="1600" b="1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компетентностей</a:t>
          </a:r>
          <a:endParaRPr lang="en-US" sz="16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40773" y="4317306"/>
        <a:ext cx="1393557" cy="1526953"/>
      </dsp:txXfrm>
    </dsp:sp>
    <dsp:sp modelId="{87DD49B8-5195-4F4E-A23F-26049038939C}">
      <dsp:nvSpPr>
        <dsp:cNvPr id="0" name=""/>
        <dsp:cNvSpPr/>
      </dsp:nvSpPr>
      <dsp:spPr>
        <a:xfrm>
          <a:off x="5437714" y="4408340"/>
          <a:ext cx="2501486" cy="1344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активних методів і форм</a:t>
          </a:r>
          <a:endParaRPr lang="en-US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37714" y="4408340"/>
        <a:ext cx="2501486" cy="1344885"/>
      </dsp:txXfrm>
    </dsp:sp>
    <dsp:sp modelId="{23494501-C5A2-49FE-821A-C7E5265CF2D1}">
      <dsp:nvSpPr>
        <dsp:cNvPr id="0" name=""/>
        <dsp:cNvSpPr/>
      </dsp:nvSpPr>
      <dsp:spPr>
        <a:xfrm rot="5400000">
          <a:off x="1310724" y="4105740"/>
          <a:ext cx="2241475" cy="195008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760308" y="4309342"/>
        <a:ext cx="1342307" cy="1542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7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3CCA5-7DFA-46AA-85CD-30D72C85D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7B28FDD-1C72-4B9C-B223-CE4CF138F1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 descr="Шаблоны презентаций &amp;quot;Украина&amp;quot; - История, обществознание - Шаблоны  презентаций - Pedsovet.su">
            <a:extLst>
              <a:ext uri="{FF2B5EF4-FFF2-40B4-BE49-F238E27FC236}">
                <a16:creationId xmlns:a16="http://schemas.microsoft.com/office/drawing/2014/main" id="{38A66AA0-DEC4-4DA9-87E2-3E5160A6CB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3780B0-98BD-43E6-A512-F9F9FAFE2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74" y="418395"/>
            <a:ext cx="8689857" cy="19082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D63E15-627F-4A1C-81F6-984EEE61B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024" y="2793931"/>
            <a:ext cx="4874006" cy="856813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D7C8DF4B-CBDD-4F59-87C4-4D746D66C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4" y="2895797"/>
            <a:ext cx="4201485" cy="35805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326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Фон для стенда - 66 фото">
            <a:extLst>
              <a:ext uri="{FF2B5EF4-FFF2-40B4-BE49-F238E27FC236}">
                <a16:creationId xmlns:a16="http://schemas.microsoft.com/office/drawing/2014/main" id="{DDAE887F-E242-4EF9-8D87-D41A40D6E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066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A74342E-C118-4FFF-9921-04EAF1573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4" y="-114300"/>
            <a:ext cx="95154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741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підлога, кахель&#10;&#10;Автоматично згенерований опис">
            <a:extLst>
              <a:ext uri="{FF2B5EF4-FFF2-40B4-BE49-F238E27FC236}">
                <a16:creationId xmlns:a16="http://schemas.microsoft.com/office/drawing/2014/main" id="{7AC590C4-E932-4289-BF75-29816F09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F827C-3AB1-451B-8EE8-52AA7D0E0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167779"/>
            <a:ext cx="5638800" cy="948591"/>
          </a:xfrm>
        </p:spPr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rgbClr val="C00000"/>
                </a:solidFill>
                <a:latin typeface="Gabriola" panose="04040605051002020D02" pitchFamily="82" charset="0"/>
              </a:rPr>
              <a:t>Стратегічні кроки:</a:t>
            </a:r>
            <a:endParaRPr lang="en-US" sz="60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9C7FF9-90D6-45AC-8915-7D83AB4F6E89}"/>
              </a:ext>
            </a:extLst>
          </p:cNvPr>
          <p:cNvSpPr txBox="1"/>
          <p:nvPr/>
        </p:nvSpPr>
        <p:spPr>
          <a:xfrm flipH="1">
            <a:off x="4216400" y="4561840"/>
            <a:ext cx="110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цілей та завдань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3B1EA9-085B-4940-B11B-7BBBF3A7C547}"/>
              </a:ext>
            </a:extLst>
          </p:cNvPr>
          <p:cNvSpPr txBox="1"/>
          <p:nvPr/>
        </p:nvSpPr>
        <p:spPr>
          <a:xfrm>
            <a:off x="4826000" y="3525520"/>
            <a:ext cx="1391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внутрішніх ресурсів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3B3997-871E-411E-BD53-47E2607985C2}"/>
              </a:ext>
            </a:extLst>
          </p:cNvPr>
          <p:cNvSpPr txBox="1"/>
          <p:nvPr/>
        </p:nvSpPr>
        <p:spPr>
          <a:xfrm>
            <a:off x="5591503" y="2500422"/>
            <a:ext cx="1282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зовнішнього оточення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94DFF-9485-4D6B-B646-694F9140D0E5}"/>
              </a:ext>
            </a:extLst>
          </p:cNvPr>
          <p:cNvSpPr txBox="1"/>
          <p:nvPr/>
        </p:nvSpPr>
        <p:spPr>
          <a:xfrm>
            <a:off x="6756400" y="2397760"/>
            <a:ext cx="138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плану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36" descr="Лідерство – стиль життя">
            <a:extLst>
              <a:ext uri="{FF2B5EF4-FFF2-40B4-BE49-F238E27FC236}">
                <a16:creationId xmlns:a16="http://schemas.microsoft.com/office/drawing/2014/main" id="{12810CF4-E102-4303-9573-90C82D3BFEA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662061"/>
            <a:ext cx="1950720" cy="1511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EB09E8-F2EF-4F0A-8937-338227B3C62B}"/>
              </a:ext>
            </a:extLst>
          </p:cNvPr>
          <p:cNvSpPr txBox="1"/>
          <p:nvPr/>
        </p:nvSpPr>
        <p:spPr>
          <a:xfrm>
            <a:off x="9212521" y="2173361"/>
            <a:ext cx="272547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Гімназія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пробуджує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надихає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A671490-9956-4CA5-BD12-52133D433682}"/>
              </a:ext>
            </a:extLst>
          </p:cNvPr>
          <p:cNvSpPr txBox="1"/>
          <p:nvPr/>
        </p:nvSpPr>
        <p:spPr>
          <a:xfrm>
            <a:off x="313526" y="157730"/>
            <a:ext cx="56743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A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WOT</a:t>
            </a:r>
            <a:r>
              <a:rPr lang="en-A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b="1" i="1" dirty="0">
                <a:latin typeface="+mj-lt"/>
              </a:rPr>
              <a:t>- </a:t>
            </a:r>
            <a:r>
              <a:rPr lang="uk-UA" sz="2800" dirty="0">
                <a:latin typeface="+mj-lt"/>
              </a:rPr>
              <a:t>аналіз - наймогутніший методологічний інструмент, що дозволяє здійснювати повний аудит маркетингової й іншої діяльності компанії. аналізу.</a:t>
            </a:r>
            <a:endParaRPr lang="uk-UA" dirty="0">
              <a:latin typeface="+mj-l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251BD34-91A1-4EC9-98FC-6A89989AA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558" y="2329276"/>
            <a:ext cx="5433391" cy="452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человечки для презентаций на прозрачном фоне: 18 тыс изображений найдено в  Яндекс.Картинках">
            <a:extLst>
              <a:ext uri="{FF2B5EF4-FFF2-40B4-BE49-F238E27FC236}">
                <a16:creationId xmlns:a16="http://schemas.microsoft.com/office/drawing/2014/main" id="{CEC8640A-6CCD-4E44-B370-5BACFD82785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433391" cy="43610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27058B-597D-4EBC-926A-91CDA8F2BF54}"/>
              </a:ext>
            </a:extLst>
          </p:cNvPr>
          <p:cNvSpPr txBox="1"/>
          <p:nvPr/>
        </p:nvSpPr>
        <p:spPr>
          <a:xfrm>
            <a:off x="5638801" y="4361084"/>
            <a:ext cx="65531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+mj-lt"/>
              </a:rPr>
              <a:t>Він дозволяє виявити сильні і слабкі сторони організації, можливості і загрози (</a:t>
            </a:r>
            <a:r>
              <a:rPr lang="en-AU" sz="2800" dirty="0">
                <a:latin typeface="+mj-lt"/>
              </a:rPr>
              <a:t>strength,</a:t>
            </a:r>
            <a:r>
              <a:rPr lang="uk-UA" sz="2800" dirty="0">
                <a:latin typeface="+mj-lt"/>
              </a:rPr>
              <a:t> </a:t>
            </a:r>
            <a:r>
              <a:rPr lang="en-AU" sz="2800" dirty="0">
                <a:latin typeface="+mj-lt"/>
              </a:rPr>
              <a:t>weaknesses, opportunities and</a:t>
            </a:r>
            <a:r>
              <a:rPr lang="uk-UA" sz="2800" dirty="0">
                <a:latin typeface="+mj-lt"/>
              </a:rPr>
              <a:t> </a:t>
            </a:r>
            <a:r>
              <a:rPr lang="en-AU" sz="2800" dirty="0">
                <a:latin typeface="+mj-lt"/>
              </a:rPr>
              <a:t>threats) </a:t>
            </a:r>
            <a:r>
              <a:rPr lang="uk-UA" sz="2800" dirty="0">
                <a:latin typeface="+mj-lt"/>
              </a:rPr>
              <a:t>при проведенні стратегічного аналізу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6215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F8A346-7B74-4C7C-9BBC-E83B87993902}"/>
              </a:ext>
            </a:extLst>
          </p:cNvPr>
          <p:cNvSpPr txBox="1"/>
          <p:nvPr/>
        </p:nvSpPr>
        <p:spPr>
          <a:xfrm>
            <a:off x="2570480" y="104894"/>
            <a:ext cx="7132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аналіз діяльності гімназії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A5C5E1-E872-449A-A0AA-6179ECC17A10}"/>
              </a:ext>
            </a:extLst>
          </p:cNvPr>
          <p:cNvSpPr txBox="1"/>
          <p:nvPr/>
        </p:nvSpPr>
        <p:spPr>
          <a:xfrm>
            <a:off x="1252529" y="642268"/>
            <a:ext cx="299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сторони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B280F4-FFEF-4EAF-AEA1-0859C93820BD}"/>
              </a:ext>
            </a:extLst>
          </p:cNvPr>
          <p:cNvSpPr txBox="1"/>
          <p:nvPr/>
        </p:nvSpPr>
        <p:spPr>
          <a:xfrm>
            <a:off x="1398803" y="3863483"/>
            <a:ext cx="2704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 сторони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94BF6A-B09A-4B19-A3E4-CDCF3F7E59C0}"/>
              </a:ext>
            </a:extLst>
          </p:cNvPr>
          <p:cNvSpPr txBox="1"/>
          <p:nvPr/>
        </p:nvSpPr>
        <p:spPr>
          <a:xfrm>
            <a:off x="8453150" y="619576"/>
            <a:ext cx="2162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E437ED-2E10-4FC8-A4C9-911AC20B4F5D}"/>
              </a:ext>
            </a:extLst>
          </p:cNvPr>
          <p:cNvSpPr txBox="1"/>
          <p:nvPr/>
        </p:nvSpPr>
        <p:spPr>
          <a:xfrm>
            <a:off x="8356190" y="3984100"/>
            <a:ext cx="1537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 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919FEA-200E-4966-BCC6-F584296B325F}"/>
              </a:ext>
            </a:extLst>
          </p:cNvPr>
          <p:cNvSpPr txBox="1"/>
          <p:nvPr/>
        </p:nvSpPr>
        <p:spPr>
          <a:xfrm>
            <a:off x="182976" y="1115799"/>
            <a:ext cx="5989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200"/>
              <a:buFont typeface="+mj-lt"/>
              <a:buNone/>
              <a:tabLst>
                <a:tab pos="518795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Заклад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має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власну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історію,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традиції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щодо</a:t>
            </a:r>
            <a:r>
              <a:rPr lang="uk-UA" spc="-1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формування</a:t>
            </a:r>
            <a:r>
              <a:rPr lang="uk-UA" spc="-1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Я-концепції</a:t>
            </a:r>
            <a:r>
              <a:rPr lang="uk-UA" spc="-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учня.</a:t>
            </a:r>
          </a:p>
          <a:p>
            <a:pPr marL="342900" lvl="0" indent="-342900" algn="just">
              <a:spcAft>
                <a:spcPts val="0"/>
              </a:spcAft>
              <a:buSzPts val="1200"/>
              <a:buFont typeface="+mj-lt"/>
              <a:buNone/>
              <a:tabLst>
                <a:tab pos="518795" algn="l"/>
              </a:tabLst>
            </a:pP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2.Співпраця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із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закладом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дошкільної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освіти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метою</a:t>
            </a:r>
            <a:r>
              <a:rPr lang="uk-UA" spc="30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збереження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наступності</a:t>
            </a:r>
            <a:r>
              <a:rPr lang="uk-UA" spc="-1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uk-UA" spc="-1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освітньому</a:t>
            </a:r>
            <a:r>
              <a:rPr lang="uk-UA" spc="-3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процесі.</a:t>
            </a:r>
          </a:p>
          <a:p>
            <a:pPr marL="342900" lvl="0" indent="-342900" algn="just">
              <a:spcAft>
                <a:spcPts val="0"/>
              </a:spcAft>
              <a:buSzPts val="1200"/>
              <a:buFont typeface="+mj-lt"/>
              <a:buNone/>
              <a:tabLst>
                <a:tab pos="518795" algn="l"/>
              </a:tabLst>
            </a:pP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3.Соціальна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активність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учнів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всіх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етапах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шкільного життя.</a:t>
            </a:r>
          </a:p>
          <a:p>
            <a:pPr marL="342900" lvl="0" indent="-342900" algn="just">
              <a:spcAft>
                <a:spcPts val="0"/>
              </a:spcAft>
              <a:buSzPts val="1200"/>
              <a:buFont typeface="+mj-lt"/>
              <a:buNone/>
              <a:tabLst>
                <a:tab pos="518795" algn="l"/>
              </a:tabLst>
            </a:pP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4.Високий</a:t>
            </a:r>
            <a:r>
              <a:rPr lang="uk-UA" spc="-2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рівень</a:t>
            </a:r>
            <a:r>
              <a:rPr lang="uk-UA" spc="-3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кваліфікації</a:t>
            </a:r>
            <a:r>
              <a:rPr lang="uk-UA" spc="-2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педагогів.</a:t>
            </a:r>
          </a:p>
          <a:p>
            <a:pPr marL="342900" lvl="0" indent="-342900" algn="just">
              <a:spcAft>
                <a:spcPts val="0"/>
              </a:spcAft>
              <a:buSzPts val="1200"/>
              <a:buFont typeface="+mj-lt"/>
              <a:buNone/>
              <a:tabLst>
                <a:tab pos="518795" algn="l"/>
              </a:tabLst>
            </a:pP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5.Динамічний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розвиток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освітнього</a:t>
            </a:r>
            <a:r>
              <a:rPr lang="uk-UA" spc="-285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середовища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A8E774-C29D-44A9-8F59-AFE57D780456}"/>
              </a:ext>
            </a:extLst>
          </p:cNvPr>
          <p:cNvSpPr txBox="1"/>
          <p:nvPr/>
        </p:nvSpPr>
        <p:spPr>
          <a:xfrm>
            <a:off x="259245" y="4336792"/>
            <a:ext cx="596699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200"/>
              <a:buFont typeface="Times New Roman"/>
              <a:buNone/>
              <a:tabLst>
                <a:tab pos="518795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1.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Матеріально-технічна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база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не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відповідає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вимогам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spc="5" dirty="0">
                <a:latin typeface="Times New Roman"/>
                <a:ea typeface="Times New Roman"/>
              </a:rPr>
              <a:t>(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забезпечення</a:t>
            </a:r>
            <a:r>
              <a:rPr lang="uk-UA" sz="2000" spc="-28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комп’ютерною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технікою,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оснащення</a:t>
            </a:r>
            <a:r>
              <a:rPr lang="uk-UA" sz="20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засобами</a:t>
            </a:r>
            <a:r>
              <a:rPr lang="uk-UA" sz="2000" spc="-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навчання).</a:t>
            </a:r>
          </a:p>
          <a:p>
            <a:pPr marL="2540">
              <a:spcAft>
                <a:spcPts val="0"/>
              </a:spcAft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2.Слабка</a:t>
            </a:r>
            <a:r>
              <a:rPr lang="uk-UA" sz="2000" spc="-2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мотивація учнів</a:t>
            </a:r>
            <a:r>
              <a:rPr lang="uk-UA" sz="2000" spc="-1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до</a:t>
            </a:r>
            <a:r>
              <a:rPr lang="uk-UA" sz="2000" spc="-1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навчання</a:t>
            </a:r>
          </a:p>
          <a:p>
            <a:pPr marL="2540">
              <a:spcAft>
                <a:spcPts val="0"/>
              </a:spcAft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3.</a:t>
            </a:r>
            <a:r>
              <a:rPr lang="uk-UA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Не зовсім високий рівень навчальних досягнень (за результатам ЗНО, ДПА, олімпіад)</a:t>
            </a:r>
          </a:p>
          <a:p>
            <a:pPr marL="2540">
              <a:spcAft>
                <a:spcPts val="0"/>
              </a:spcAft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4.</a:t>
            </a:r>
            <a:r>
              <a:rPr lang="uk-UA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Times New Roman"/>
              </a:rPr>
              <a:t>Гнучкість колективу до впровадження інновацій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000EAF-036C-43E4-82BF-3C6383373C11}"/>
              </a:ext>
            </a:extLst>
          </p:cNvPr>
          <p:cNvSpPr txBox="1"/>
          <p:nvPr/>
        </p:nvSpPr>
        <p:spPr>
          <a:xfrm>
            <a:off x="7191064" y="1066681"/>
            <a:ext cx="48179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200"/>
              <a:buFont typeface="Times New Roman"/>
              <a:buNone/>
              <a:tabLst>
                <a:tab pos="270510" algn="l"/>
                <a:tab pos="299720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1.Розвиток</a:t>
            </a:r>
            <a:r>
              <a:rPr lang="uk-UA" sz="1800" spc="-3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інноваційного</a:t>
            </a:r>
            <a:r>
              <a:rPr lang="uk-UA" sz="1800" spc="-4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середовища</a:t>
            </a:r>
            <a:r>
              <a:rPr lang="uk-UA" sz="1800" spc="-29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для</a:t>
            </a:r>
            <a:r>
              <a:rPr lang="uk-UA" sz="1800" spc="-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роботи в умовах</a:t>
            </a:r>
            <a:r>
              <a:rPr lang="uk-UA" sz="1800" spc="1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НУШ.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/>
              <a:buNone/>
              <a:tabLst>
                <a:tab pos="299720" algn="l"/>
                <a:tab pos="518795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2. Організація освітнього процесу на</a:t>
            </a:r>
            <a:r>
              <a:rPr lang="uk-UA" sz="1800" spc="-28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засадах</a:t>
            </a:r>
            <a:r>
              <a:rPr lang="uk-UA" sz="1800" spc="-2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партнерства</a:t>
            </a:r>
            <a:r>
              <a:rPr lang="uk-UA" sz="1800" spc="-4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(</a:t>
            </a:r>
            <a:r>
              <a:rPr lang="uk-UA" dirty="0">
                <a:latin typeface="Times New Roman"/>
                <a:ea typeface="Times New Roman"/>
              </a:rPr>
              <a:t>гімназія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,</a:t>
            </a:r>
            <a:r>
              <a:rPr lang="uk-UA" sz="1800" spc="-3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сім’я,</a:t>
            </a:r>
            <a:r>
              <a:rPr lang="uk-UA" sz="1800" spc="-290" dirty="0">
                <a:solidFill>
                  <a:schemeClr val="tx1"/>
                </a:solidFill>
                <a:latin typeface="Times New Roman"/>
                <a:ea typeface="Times New Roman"/>
              </a:rPr>
              <a:t>  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громада).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/>
              <a:buNone/>
              <a:tabLst>
                <a:tab pos="299720" algn="l"/>
                <a:tab pos="518795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3. Участь педагогічного та учнівського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колективів</a:t>
            </a:r>
            <a:r>
              <a:rPr lang="uk-UA" sz="1800" spc="-1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у</a:t>
            </a:r>
            <a:r>
              <a:rPr lang="uk-UA" sz="1800" spc="-5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різноманітних</a:t>
            </a:r>
            <a:r>
              <a:rPr lang="uk-UA" sz="1800" spc="-1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програмах</a:t>
            </a:r>
            <a:r>
              <a:rPr lang="uk-UA" sz="1800" spc="-28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і</a:t>
            </a:r>
            <a:r>
              <a:rPr lang="uk-UA" sz="1800" spc="-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Times New Roman"/>
                <a:ea typeface="Times New Roman"/>
              </a:rPr>
              <a:t>проєктах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/>
              <a:buNone/>
              <a:tabLst>
                <a:tab pos="299720" algn="l"/>
                <a:tab pos="518795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4. Упровадження</a:t>
            </a:r>
            <a:r>
              <a:rPr lang="uk-UA" sz="1800" spc="-1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різних</a:t>
            </a:r>
            <a:r>
              <a:rPr lang="uk-UA" sz="1800" spc="-1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форм підвищення</a:t>
            </a:r>
            <a:r>
              <a:rPr lang="uk-UA" sz="1800" spc="-4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кваліфікації</a:t>
            </a:r>
            <a:r>
              <a:rPr lang="uk-UA" sz="1800" spc="-4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педагогічних</a:t>
            </a:r>
            <a:r>
              <a:rPr lang="uk-UA" sz="1800" spc="-28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працівників.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AA977E-BC2A-40A3-88E3-347A42F6D83E}"/>
              </a:ext>
            </a:extLst>
          </p:cNvPr>
          <p:cNvSpPr txBox="1"/>
          <p:nvPr/>
        </p:nvSpPr>
        <p:spPr>
          <a:xfrm>
            <a:off x="6874624" y="4029016"/>
            <a:ext cx="541130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">
              <a:spcAft>
                <a:spcPts val="0"/>
              </a:spcAft>
              <a:tabLst>
                <a:tab pos="243205" algn="l"/>
                <a:tab pos="2763520" algn="l"/>
              </a:tabLst>
            </a:pPr>
            <a:endParaRPr lang="uk-UA" sz="18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2540">
              <a:tabLst>
                <a:tab pos="243205" algn="l"/>
                <a:tab pos="2763520" algn="l"/>
              </a:tabLst>
            </a:pP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1. Відсутність належного фінансування</a:t>
            </a:r>
            <a:r>
              <a:rPr lang="uk-UA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забезпечення</a:t>
            </a:r>
            <a:r>
              <a:rPr lang="uk-UA" spc="-45" dirty="0">
                <a:solidFill>
                  <a:schemeClr val="tx1"/>
                </a:solidFill>
                <a:latin typeface="Times New Roman"/>
                <a:ea typeface="Times New Roman"/>
              </a:rPr>
              <a:t>   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життєдіяльності</a:t>
            </a:r>
            <a:r>
              <a:rPr lang="uk-UA" spc="-4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закладу.</a:t>
            </a:r>
          </a:p>
          <a:p>
            <a:pPr marL="2540">
              <a:spcAft>
                <a:spcPts val="0"/>
              </a:spcAft>
              <a:tabLst>
                <a:tab pos="243205" algn="l"/>
                <a:tab pos="2763520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2. Зниження</a:t>
            </a:r>
            <a:r>
              <a:rPr lang="uk-UA" sz="1800" spc="-2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якості</a:t>
            </a:r>
            <a:r>
              <a:rPr lang="uk-UA" sz="1800" spc="-2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освітніх</a:t>
            </a:r>
            <a:r>
              <a:rPr lang="uk-UA" sz="1800" spc="-2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послуг</a:t>
            </a:r>
            <a:r>
              <a:rPr lang="uk-UA" sz="1800" spc="-2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через</a:t>
            </a:r>
            <a:r>
              <a:rPr lang="uk-UA" sz="1800" spc="-285" dirty="0">
                <a:solidFill>
                  <a:schemeClr val="tx1"/>
                </a:solidFill>
                <a:latin typeface="Times New Roman"/>
                <a:ea typeface="Times New Roman"/>
              </a:rPr>
              <a:t> 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низьку мотивацію педагогічного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колективу у зв’язку із втратою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престижності професії, із відсутністю можливості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професійної самореалізації в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майбутньому. </a:t>
            </a:r>
          </a:p>
          <a:p>
            <a:pPr marL="2540">
              <a:spcAft>
                <a:spcPts val="0"/>
              </a:spcAft>
              <a:tabLst>
                <a:tab pos="243205" algn="l"/>
                <a:tab pos="2763520" algn="l"/>
              </a:tabLst>
            </a:pP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3.Упереджене ставлення до</a:t>
            </a:r>
            <a:r>
              <a:rPr lang="uk-UA" sz="1800" spc="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впровадження</a:t>
            </a:r>
            <a:r>
              <a:rPr lang="uk-UA" sz="1800" spc="-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новацій</a:t>
            </a:r>
            <a:r>
              <a:rPr lang="uk-UA" sz="1800" spc="-1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з</a:t>
            </a:r>
            <a:r>
              <a:rPr lang="uk-UA" sz="1800" spc="-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боку батьківської</a:t>
            </a:r>
            <a:r>
              <a:rPr lang="uk-UA" sz="1800" spc="-25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uk-UA" sz="1800" dirty="0">
                <a:solidFill>
                  <a:schemeClr val="tx1"/>
                </a:solidFill>
                <a:latin typeface="Times New Roman"/>
                <a:ea typeface="Times New Roman"/>
              </a:rPr>
              <a:t>громадськості</a:t>
            </a:r>
          </a:p>
        </p:txBody>
      </p:sp>
      <p:pic>
        <p:nvPicPr>
          <p:cNvPr id="21" name="Picture 35" descr="Можливості навчання, підвищення кваліфікації | АРР | Агентство  регіонального розвитку Житомирської області | Агенція | Інвестиції |  Инвестиции | Інвестиції в Житомирську область">
            <a:extLst>
              <a:ext uri="{FF2B5EF4-FFF2-40B4-BE49-F238E27FC236}">
                <a16:creationId xmlns:a16="http://schemas.microsoft.com/office/drawing/2014/main" id="{289D6E33-E013-45C0-B8F9-7BA97FDF021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655" y="2495435"/>
            <a:ext cx="3105150" cy="1857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450107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kground with books Royalty Free Vector Image">
            <a:extLst>
              <a:ext uri="{FF2B5EF4-FFF2-40B4-BE49-F238E27FC236}">
                <a16:creationId xmlns:a16="http://schemas.microsoft.com/office/drawing/2014/main" id="{3E918F3B-8C92-4DD6-A656-7419C22CE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5" b="24704"/>
          <a:stretch/>
        </p:blipFill>
        <p:spPr bwMode="auto">
          <a:xfrm>
            <a:off x="0" y="1198880"/>
            <a:ext cx="12090400" cy="501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7178884-6BC3-470A-B129-1CF6EA36607C}"/>
              </a:ext>
            </a:extLst>
          </p:cNvPr>
          <p:cNvSpPr/>
          <p:nvPr/>
        </p:nvSpPr>
        <p:spPr>
          <a:xfrm>
            <a:off x="2854960" y="401934"/>
            <a:ext cx="597408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6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EAF56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Завдання на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1D1FDD1-5E8E-47EE-9846-2AC0DEB39CD7}"/>
              </a:ext>
            </a:extLst>
          </p:cNvPr>
          <p:cNvSpPr/>
          <p:nvPr/>
        </p:nvSpPr>
        <p:spPr>
          <a:xfrm>
            <a:off x="7477760" y="2976880"/>
            <a:ext cx="3230880" cy="110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D7C75DE-DAD8-4539-977B-EB197002B6E2}"/>
              </a:ext>
            </a:extLst>
          </p:cNvPr>
          <p:cNvSpPr/>
          <p:nvPr/>
        </p:nvSpPr>
        <p:spPr>
          <a:xfrm>
            <a:off x="6888480" y="1776552"/>
            <a:ext cx="38811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72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– 2025рр</a:t>
            </a:r>
            <a:r>
              <a:rPr lang="uk-UA" sz="60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b="1" cap="none" spc="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43D7F4BB-3385-4733-BD43-CBDA2E8BD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299" y="4084876"/>
            <a:ext cx="3315152" cy="2755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21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Vector Wallpapers 1024×768 Vector Wallpaper (32 Wallpapers) | Adorable  Wallpapers | Abstract, Free desktop wallpaper, Colorful backgrounds">
            <a:extLst>
              <a:ext uri="{FF2B5EF4-FFF2-40B4-BE49-F238E27FC236}">
                <a16:creationId xmlns:a16="http://schemas.microsoft.com/office/drawing/2014/main" id="{48931E2E-928A-4818-AEE9-2F2BD7DFD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3d человечки: стоковые фото, изображения | Скачать 3d человечки картинки на  Depositphotos">
            <a:extLst>
              <a:ext uri="{FF2B5EF4-FFF2-40B4-BE49-F238E27FC236}">
                <a16:creationId xmlns:a16="http://schemas.microsoft.com/office/drawing/2014/main" id="{2651131C-658F-4A2E-86E9-021379664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8" y="-1"/>
            <a:ext cx="9763759" cy="6913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F3C74-F6CA-4AF3-801B-564430C90E3D}"/>
              </a:ext>
            </a:extLst>
          </p:cNvPr>
          <p:cNvSpPr txBox="1"/>
          <p:nvPr/>
        </p:nvSpPr>
        <p:spPr>
          <a:xfrm>
            <a:off x="1859280" y="663643"/>
            <a:ext cx="505968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СТВОРЕННЯ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ТРАЄКТОРІЇ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ЯКОСТІ ОСВІТИ, 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ЯКА Б ЗАБЕЗПЕЧУВАЛА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БЕЗПЕРЕРВНІ МОЖЛИВОСТІ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САМОНАВЧАННЯ 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ТА САМОРОЗВИТКУ</a:t>
            </a:r>
          </a:p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ОСОБИСТОСТІ</a:t>
            </a:r>
            <a:endParaRPr lang="en-US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6825507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DAB96FE-EEC3-440E-8934-79F60A4CC2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7800" cy="679132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73E1838-0A14-4429-BA88-2B55565A9515}"/>
              </a:ext>
            </a:extLst>
          </p:cNvPr>
          <p:cNvGraphicFramePr/>
          <p:nvPr/>
        </p:nvGraphicFramePr>
        <p:xfrm>
          <a:off x="2514600" y="261937"/>
          <a:ext cx="8077200" cy="626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0E9CD897-35B4-4F0E-9834-A38875C786C4}"/>
              </a:ext>
            </a:extLst>
          </p:cNvPr>
          <p:cNvSpPr/>
          <p:nvPr/>
        </p:nvSpPr>
        <p:spPr>
          <a:xfrm>
            <a:off x="10215935" y="-209591"/>
            <a:ext cx="1280479" cy="6705682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6366E3"/>
                </a:solidFill>
                <a:effectLst>
                  <a:glow rad="38100">
                    <a:srgbClr val="8F4F58">
                      <a:alpha val="40000"/>
                    </a:srgbClr>
                  </a:glow>
                </a:effectLst>
                <a:uLnTx/>
                <a:uFillTx/>
                <a:ea typeface="+mn-ea"/>
                <a:cs typeface="+mn-cs"/>
              </a:rPr>
              <a:t>якість</a:t>
            </a: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DCFA960A-308F-4482-8CBD-9B8927FA3F01}"/>
              </a:ext>
            </a:extLst>
          </p:cNvPr>
          <p:cNvSpPr/>
          <p:nvPr/>
        </p:nvSpPr>
        <p:spPr>
          <a:xfrm>
            <a:off x="0" y="-85724"/>
            <a:ext cx="781048" cy="4857748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50" normalizeH="0" baseline="0" noProof="0" dirty="0">
                <a:ln w="9525" cmpd="sng">
                  <a:solidFill>
                    <a:srgbClr val="8F4F58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8F4F58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Головний</a:t>
            </a:r>
          </a:p>
        </p:txBody>
      </p:sp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C85AC4FA-3082-4691-B571-B57A87872FAA}"/>
              </a:ext>
            </a:extLst>
          </p:cNvPr>
          <p:cNvSpPr/>
          <p:nvPr/>
        </p:nvSpPr>
        <p:spPr>
          <a:xfrm>
            <a:off x="552451" y="723901"/>
            <a:ext cx="842090" cy="6067424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 w="10160">
                  <a:solidFill>
                    <a:srgbClr val="5F78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пріоритет</a:t>
            </a:r>
          </a:p>
        </p:txBody>
      </p:sp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2EE8285C-B9D9-4486-8F23-BBE17FE8B993}"/>
              </a:ext>
            </a:extLst>
          </p:cNvPr>
          <p:cNvSpPr/>
          <p:nvPr/>
        </p:nvSpPr>
        <p:spPr>
          <a:xfrm>
            <a:off x="11234630" y="810191"/>
            <a:ext cx="1170833" cy="6047809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50" normalizeH="0" baseline="0" noProof="0" dirty="0">
                <a:ln w="9525" cmpd="sng">
                  <a:solidFill>
                    <a:srgbClr val="8F4F58"/>
                  </a:solidFill>
                  <a:prstDash val="solid"/>
                </a:ln>
                <a:solidFill>
                  <a:srgbClr val="6366E3"/>
                </a:solidFill>
                <a:effectLst>
                  <a:glow rad="38100">
                    <a:srgbClr val="8F4F58">
                      <a:alpha val="40000"/>
                    </a:srgbClr>
                  </a:glow>
                </a:effectLst>
                <a:uLnTx/>
                <a:uFillTx/>
                <a:ea typeface="+mn-ea"/>
                <a:cs typeface="+mn-cs"/>
              </a:rPr>
              <a:t>освіти</a:t>
            </a:r>
          </a:p>
        </p:txBody>
      </p:sp>
    </p:spTree>
    <p:extLst>
      <p:ext uri="{BB962C8B-B14F-4D97-AF65-F5344CB8AC3E}">
        <p14:creationId xmlns:p14="http://schemas.microsoft.com/office/powerpoint/2010/main" val="152473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ерьезный - Шаблоны презентаций PowerPoint - SmileTemplates.com">
            <a:extLst>
              <a:ext uri="{FF2B5EF4-FFF2-40B4-BE49-F238E27FC236}">
                <a16:creationId xmlns:a16="http://schemas.microsoft.com/office/drawing/2014/main" id="{022AD767-8658-4318-914E-3A94193EA01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9" t="9488" r="4817" b="7436"/>
          <a:stretch/>
        </p:blipFill>
        <p:spPr bwMode="auto">
          <a:xfrm>
            <a:off x="234950" y="228600"/>
            <a:ext cx="3644900" cy="32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Серьезный - Шаблоны презентаций PowerPoint - SmileTemplates.com">
            <a:extLst>
              <a:ext uri="{FF2B5EF4-FFF2-40B4-BE49-F238E27FC236}">
                <a16:creationId xmlns:a16="http://schemas.microsoft.com/office/drawing/2014/main" id="{7563A2D6-580C-4451-B409-02DE30F1728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9" t="9488" r="4817" b="7436"/>
          <a:stretch/>
        </p:blipFill>
        <p:spPr bwMode="auto">
          <a:xfrm>
            <a:off x="8416925" y="66675"/>
            <a:ext cx="3644900" cy="32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Серьезный - Шаблоны презентаций PowerPoint - SmileTemplates.com">
            <a:extLst>
              <a:ext uri="{FF2B5EF4-FFF2-40B4-BE49-F238E27FC236}">
                <a16:creationId xmlns:a16="http://schemas.microsoft.com/office/drawing/2014/main" id="{16118484-5FF5-4B8D-BF38-80913C84F25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9" t="9488" r="4817" b="7436"/>
          <a:stretch/>
        </p:blipFill>
        <p:spPr bwMode="auto">
          <a:xfrm>
            <a:off x="130176" y="3657600"/>
            <a:ext cx="3644900" cy="32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Серьезный - Шаблоны презентаций PowerPoint - SmileTemplates.com">
            <a:extLst>
              <a:ext uri="{FF2B5EF4-FFF2-40B4-BE49-F238E27FC236}">
                <a16:creationId xmlns:a16="http://schemas.microsoft.com/office/drawing/2014/main" id="{37C55136-1ED8-4059-976A-03EF33EBB27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9" t="9488" r="4817" b="7436"/>
          <a:stretch/>
        </p:blipFill>
        <p:spPr bwMode="auto">
          <a:xfrm>
            <a:off x="8416925" y="3429000"/>
            <a:ext cx="3644900" cy="32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Серьезный - Шаблоны презентаций PowerPoint - SmileTemplates.com">
            <a:extLst>
              <a:ext uri="{FF2B5EF4-FFF2-40B4-BE49-F238E27FC236}">
                <a16:creationId xmlns:a16="http://schemas.microsoft.com/office/drawing/2014/main" id="{B2739A72-A427-4FDA-AAE6-2D34FE42D5A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9" t="9488" r="4817" b="7436"/>
          <a:stretch/>
        </p:blipFill>
        <p:spPr bwMode="auto">
          <a:xfrm>
            <a:off x="3775076" y="1551058"/>
            <a:ext cx="4641849" cy="3773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4E9BABED-7CA6-4707-990B-BCFD90C90BFB}"/>
              </a:ext>
            </a:extLst>
          </p:cNvPr>
          <p:cNvSpPr/>
          <p:nvPr/>
        </p:nvSpPr>
        <p:spPr>
          <a:xfrm>
            <a:off x="3775076" y="328910"/>
            <a:ext cx="45370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Сучасний</a:t>
            </a:r>
            <a:endParaRPr lang="uk-UA" sz="8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38C91AA-6D4B-4324-AE36-0643CC088FB9}"/>
              </a:ext>
            </a:extLst>
          </p:cNvPr>
          <p:cNvSpPr/>
          <p:nvPr/>
        </p:nvSpPr>
        <p:spPr>
          <a:xfrm>
            <a:off x="4251072" y="5082540"/>
            <a:ext cx="379462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8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простір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09BD38-7F32-43F2-A39D-737952F6FCF5}"/>
              </a:ext>
            </a:extLst>
          </p:cNvPr>
          <p:cNvSpPr txBox="1"/>
          <p:nvPr/>
        </p:nvSpPr>
        <p:spPr>
          <a:xfrm>
            <a:off x="822323" y="1551057"/>
            <a:ext cx="25717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СТВОРЕННЯ УМОВ ДЛЯ S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MART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dern Love"/>
                <a:ea typeface="+mn-ea"/>
                <a:cs typeface="+mn-cs"/>
              </a:rPr>
              <a:t>VILLAGE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dern Love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dirty="0">
                <a:solidFill>
                  <a:srgbClr val="002060"/>
                </a:solidFill>
                <a:latin typeface="Modern Love"/>
              </a:rPr>
              <a:t>S</a:t>
            </a:r>
            <a:r>
              <a:rPr lang="en-US" sz="2000" dirty="0">
                <a:solidFill>
                  <a:srgbClr val="002060"/>
                </a:solidFill>
                <a:latin typeface="Modern Love"/>
              </a:rPr>
              <a:t>CH</a:t>
            </a:r>
            <a:r>
              <a:rPr lang="en-AU" sz="2000" dirty="0">
                <a:solidFill>
                  <a:srgbClr val="002060"/>
                </a:solidFill>
                <a:latin typeface="Modern Love"/>
              </a:rPr>
              <a:t>OOL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B8A7D9-BF48-4A97-BE8F-F45AA9BEFD8A}"/>
              </a:ext>
            </a:extLst>
          </p:cNvPr>
          <p:cNvSpPr txBox="1"/>
          <p:nvPr/>
        </p:nvSpPr>
        <p:spPr>
          <a:xfrm>
            <a:off x="1282825" y="4620310"/>
            <a:ext cx="1905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СТВОРЕННЯ СУЧАСНОГО ОСВІТНЬОГО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ПРОСТОРУ ІКТ </a:t>
            </a: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(інформаційно-комунікаційні технології)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B1AA1C-4DF7-460B-BDD4-64EF749161BA}"/>
              </a:ext>
            </a:extLst>
          </p:cNvPr>
          <p:cNvSpPr txBox="1"/>
          <p:nvPr/>
        </p:nvSpPr>
        <p:spPr>
          <a:xfrm>
            <a:off x="9477375" y="1228635"/>
            <a:ext cx="21240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itchFamily="18" charset="0"/>
                <a:cs typeface="Times New Roman" pitchFamily="18" charset="0"/>
              </a:rPr>
              <a:t>Впровадження інноваційної та експериментальної діяльності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3802D5-6FDE-4B49-8959-2D7C3C001DED}"/>
              </a:ext>
            </a:extLst>
          </p:cNvPr>
          <p:cNvSpPr txBox="1"/>
          <p:nvPr/>
        </p:nvSpPr>
        <p:spPr>
          <a:xfrm>
            <a:off x="9477375" y="4552146"/>
            <a:ext cx="20669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Розвиток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духовності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dern Love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F38438-C986-4016-9074-12365B9EBBAC}"/>
              </a:ext>
            </a:extLst>
          </p:cNvPr>
          <p:cNvSpPr txBox="1"/>
          <p:nvPr/>
        </p:nvSpPr>
        <p:spPr>
          <a:xfrm>
            <a:off x="5092702" y="2804428"/>
            <a:ext cx="309879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Якісна школа -  це середовище, </a:t>
            </a:r>
            <a:r>
              <a:rPr lang="uk-UA" sz="2800" b="1" dirty="0">
                <a:solidFill>
                  <a:srgbClr val="002060"/>
                </a:solidFill>
                <a:latin typeface="+mj-lt"/>
              </a:rPr>
              <a:t>у якому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дитина щаслива</a:t>
            </a:r>
          </a:p>
        </p:txBody>
      </p:sp>
    </p:spTree>
    <p:extLst>
      <p:ext uri="{BB962C8B-B14F-4D97-AF65-F5344CB8AC3E}">
        <p14:creationId xmlns:p14="http://schemas.microsoft.com/office/powerpoint/2010/main" val="93384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8D213B-823F-405B-8DA7-9E1E2D29550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1A37B8-3B97-413D-864F-EA786F7B5D34}"/>
              </a:ext>
            </a:extLst>
          </p:cNvPr>
          <p:cNvSpPr txBox="1"/>
          <p:nvPr/>
        </p:nvSpPr>
        <p:spPr>
          <a:xfrm>
            <a:off x="3000375" y="2214086"/>
            <a:ext cx="61912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Мета </a:t>
            </a:r>
            <a:r>
              <a:rPr kumimoji="0" lang="uk-UA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проєкту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інформування батьків, учнів, а також громади про те, якою має бути якісна школа та як нова система забезпечення якості освіти і як кожен учасник освітнього процесу може допомогти закладу стати кращим.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113C8B-EAC6-4F48-96D4-D6A0D1BBB84E}"/>
              </a:ext>
            </a:extLst>
          </p:cNvPr>
          <p:cNvSpPr txBox="1"/>
          <p:nvPr/>
        </p:nvSpPr>
        <p:spPr>
          <a:xfrm>
            <a:off x="2800350" y="422226"/>
            <a:ext cx="61912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Якісна школа -  це середовище, у якому дитина щаслива</a:t>
            </a:r>
          </a:p>
        </p:txBody>
      </p:sp>
    </p:spTree>
    <p:extLst>
      <p:ext uri="{BB962C8B-B14F-4D97-AF65-F5344CB8AC3E}">
        <p14:creationId xmlns:p14="http://schemas.microsoft.com/office/powerpoint/2010/main" val="107385219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56CDAA-A4CA-4478-8E0B-606B4044CF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B0C30-89E8-4CE5-9FF5-E7C7C73ABCE7}"/>
              </a:ext>
            </a:extLst>
          </p:cNvPr>
          <p:cNvSpPr txBox="1"/>
          <p:nvPr/>
        </p:nvSpPr>
        <p:spPr>
          <a:xfrm>
            <a:off x="3048000" y="181660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itchFamily="18" charset="0"/>
                <a:cs typeface="Times New Roman" pitchFamily="18" charset="0"/>
              </a:rPr>
              <a:t>Впровадження інноваційної та експериментальної діяльності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D0852-3900-4885-BA87-6E1245B74153}"/>
              </a:ext>
            </a:extLst>
          </p:cNvPr>
          <p:cNvSpPr txBox="1"/>
          <p:nvPr/>
        </p:nvSpPr>
        <p:spPr>
          <a:xfrm>
            <a:off x="2009775" y="1317427"/>
            <a:ext cx="619125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Мета </a:t>
            </a:r>
            <a:r>
              <a:rPr kumimoji="0" lang="uk-U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проєкту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підвищення рівня майстерності вчителів, спрямування їхньої роботи на реалізацію творчого потенціалу, пошук ефективних шляхів організації освітньої діяльності.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4683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2D6B882-48B1-4249-A64A-E896A172C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Рисунок 11" descr="Зображення, що містить підлога, кахель&#10;&#10;Автоматично згенерований опис">
            <a:extLst>
              <a:ext uri="{FF2B5EF4-FFF2-40B4-BE49-F238E27FC236}">
                <a16:creationId xmlns:a16="http://schemas.microsoft.com/office/drawing/2014/main" id="{6517601C-20AC-4D74-BB95-B728DF656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77AE5B-F800-47DF-8031-45958E989D11}"/>
              </a:ext>
            </a:extLst>
          </p:cNvPr>
          <p:cNvSpPr txBox="1"/>
          <p:nvPr/>
        </p:nvSpPr>
        <p:spPr>
          <a:xfrm>
            <a:off x="0" y="81281"/>
            <a:ext cx="672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Стратегія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BBBE6F-4C0F-48F3-BCF7-68EC0F00E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6012" y="2677729"/>
            <a:ext cx="2959374" cy="24594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72EEBC-CDA6-49F8-8B92-4EA94219A99B}"/>
              </a:ext>
            </a:extLst>
          </p:cNvPr>
          <p:cNvSpPr txBox="1"/>
          <p:nvPr/>
        </p:nvSpPr>
        <p:spPr>
          <a:xfrm>
            <a:off x="166615" y="1000125"/>
            <a:ext cx="7300986" cy="2621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комплекс методичних, матеріально-технічних та управлінських </a:t>
            </a:r>
            <a:r>
              <a:rPr kumimoji="0" lang="uk-U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проєктів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із визначенням шляхів їх реалізації. У ній максимально враховані потреби учасників освітнього процесу.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4548222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890E10-501F-4780-BFC7-58B89A6BA54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46DA80-EB13-462B-8885-965303952762}"/>
              </a:ext>
            </a:extLst>
          </p:cNvPr>
          <p:cNvSpPr txBox="1"/>
          <p:nvPr/>
        </p:nvSpPr>
        <p:spPr>
          <a:xfrm>
            <a:off x="3971925" y="219075"/>
            <a:ext cx="466724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СТВОРЕННЯ СУЧАСНОГО ОСВІТНЬОГО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ПРОСТОРУ ІКТ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(інформаційно-комунікаційні технології)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01FF9C-6915-4C8A-8D8D-D8B918DA0D9D}"/>
              </a:ext>
            </a:extLst>
          </p:cNvPr>
          <p:cNvSpPr txBox="1"/>
          <p:nvPr/>
        </p:nvSpPr>
        <p:spPr>
          <a:xfrm>
            <a:off x="2238375" y="1947743"/>
            <a:ext cx="74580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МЕТА ПРОЄКТУ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забезпечення якості навчання та компетентного підходу до використання сучасних інформаційно-комунікаційних технологій в освітньому процесі; підготовка здобувачів освіти до життя та діяльності в умовах інформаційного суспільства, формування в них навичок самостійного пошуку, оцінювання та систематизації інформації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9972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50D556-F0E4-4169-91F4-A48F964E4E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1998" cy="696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SMART&#10;CITY&#10;SCHOOL&#10;Feb’2016&#10; ">
            <a:extLst>
              <a:ext uri="{FF2B5EF4-FFF2-40B4-BE49-F238E27FC236}">
                <a16:creationId xmlns:a16="http://schemas.microsoft.com/office/drawing/2014/main" id="{0DB4413D-8261-46BF-B07A-1662F55B3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3" t="11405" r="30721" b="11768"/>
          <a:stretch/>
        </p:blipFill>
        <p:spPr bwMode="auto">
          <a:xfrm>
            <a:off x="0" y="-54610"/>
            <a:ext cx="3009900" cy="399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758BF7-0EAC-4E1D-B2E9-A17DB2F49D5B}"/>
              </a:ext>
            </a:extLst>
          </p:cNvPr>
          <p:cNvSpPr txBox="1"/>
          <p:nvPr/>
        </p:nvSpPr>
        <p:spPr>
          <a:xfrm>
            <a:off x="2600323" y="1880873"/>
            <a:ext cx="2705101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</a:rPr>
              <a:t>SMART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</a:rPr>
              <a:t>VILLAGE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</a:rPr>
              <a:t>SCHOOL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86C8F3-BFFD-4CB3-815D-879A7F6ECBBA}"/>
              </a:ext>
            </a:extLst>
          </p:cNvPr>
          <p:cNvSpPr txBox="1"/>
          <p:nvPr/>
        </p:nvSpPr>
        <p:spPr>
          <a:xfrm>
            <a:off x="5405437" y="480698"/>
            <a:ext cx="648652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</a:t>
            </a:r>
            <a:r>
              <a:rPr lang="uk-UA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створювати позитивні практики сільського життя й ініціювати процеси розвитку, тобто робити село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Ценява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village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9F7843-5500-447D-9E90-22F149CC8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87721"/>
            <a:ext cx="3009900" cy="267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522948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ія &amp;quot;Реалізація принципу дитиноцентризму в умовах НУШ&amp;quot;">
            <a:extLst>
              <a:ext uri="{FF2B5EF4-FFF2-40B4-BE49-F238E27FC236}">
                <a16:creationId xmlns:a16="http://schemas.microsoft.com/office/drawing/2014/main" id="{01CF840F-F757-4CA7-AA07-7BD495018F8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317498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качать бесплатно шаблон &amp;quot;Бескрайнее поле&amp;quot;">
            <a:extLst>
              <a:ext uri="{FF2B5EF4-FFF2-40B4-BE49-F238E27FC236}">
                <a16:creationId xmlns:a16="http://schemas.microsoft.com/office/drawing/2014/main" id="{D2AE5FD5-0AD5-4232-8982-8CB396D0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12192000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B85FB-2458-480B-9637-5CE08923778F}"/>
              </a:ext>
            </a:extLst>
          </p:cNvPr>
          <p:cNvSpPr txBox="1"/>
          <p:nvPr/>
        </p:nvSpPr>
        <p:spPr>
          <a:xfrm>
            <a:off x="203200" y="528320"/>
            <a:ext cx="1185672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Основними результатами Стратегії 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будуть удосконалення й модернізація сучасного освітнього середовища закладу, системні позитивні зміни, підвищення якості надання освітніх послуг.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Вона дасть можливість виробити пріоритетні напрями діяльності гімназії на найближчі роки, адже основна мета діяльності закладу освіти – це безперервний процес підвищення ефективності освітнього процесу з одночасним урахуванням потреб суспільства, а також потреб особистості здобувача освіти. Цьому сприяє застосування новітніх досягнень педагогіки та психології, використання інноваційних технологій навчання, комп’ютеризація освітнього процесу. </a:t>
            </a:r>
          </a:p>
        </p:txBody>
      </p:sp>
    </p:spTree>
    <p:extLst>
      <p:ext uri="{BB962C8B-B14F-4D97-AF65-F5344CB8AC3E}">
        <p14:creationId xmlns:p14="http://schemas.microsoft.com/office/powerpoint/2010/main" val="3091158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F1757B-985D-4362-BEE3-990B40BF0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4319" y="3687113"/>
            <a:ext cx="3258002" cy="2707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Міжнародний день дружби | Офіційний сайт виконавчого комітету Саксаганської  районної у місті ради">
            <a:extLst>
              <a:ext uri="{FF2B5EF4-FFF2-40B4-BE49-F238E27FC236}">
                <a16:creationId xmlns:a16="http://schemas.microsoft.com/office/drawing/2014/main" id="{7C23E7B2-56C1-4921-AECA-1EB160682D6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6160" r="5568" b="6883"/>
          <a:stretch/>
        </p:blipFill>
        <p:spPr bwMode="auto">
          <a:xfrm>
            <a:off x="95250" y="171450"/>
            <a:ext cx="6991350" cy="65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4">
            <a:extLst>
              <a:ext uri="{FF2B5EF4-FFF2-40B4-BE49-F238E27FC236}">
                <a16:creationId xmlns:a16="http://schemas.microsoft.com/office/drawing/2014/main" id="{1F887B4B-48F5-4450-B524-488BCFF863BA}"/>
              </a:ext>
            </a:extLst>
          </p:cNvPr>
          <p:cNvSpPr/>
          <p:nvPr/>
        </p:nvSpPr>
        <p:spPr>
          <a:xfrm>
            <a:off x="1445577" y="1426011"/>
            <a:ext cx="4290695" cy="4005978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Кожна дитина – </a:t>
            </a:r>
          </a:p>
          <a:p>
            <a:pPr algn="ctr"/>
            <a:r>
              <a:rPr lang="uk-UA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наше натхнення!</a:t>
            </a:r>
            <a:endParaRPr lang="en-US" sz="48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B29C26-B230-4962-BF1B-0B970E5C4C9E}"/>
              </a:ext>
            </a:extLst>
          </p:cNvPr>
          <p:cNvSpPr txBox="1"/>
          <p:nvPr/>
        </p:nvSpPr>
        <p:spPr>
          <a:xfrm>
            <a:off x="7504427" y="381069"/>
            <a:ext cx="43004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 w="12700">
                  <a:solidFill>
                    <a:srgbClr val="8F4F58"/>
                  </a:solidFill>
                  <a:prstDash val="solid"/>
                </a:ln>
                <a:pattFill prst="pct50">
                  <a:fgClr>
                    <a:srgbClr val="8F4F58"/>
                  </a:fgClr>
                  <a:bgClr>
                    <a:srgbClr val="8F4F58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8F4F58"/>
                  </a:outerShdw>
                </a:effectLst>
                <a:uLnTx/>
                <a:uFillTx/>
                <a:ea typeface="+mn-ea"/>
                <a:cs typeface="+mn-cs"/>
              </a:rPr>
              <a:t>#Змінюємо</a:t>
            </a:r>
            <a:endParaRPr kumimoji="0" lang="en-US" sz="6000" b="1" i="0" u="none" strike="noStrike" kern="1200" cap="none" spc="0" normalizeH="0" baseline="0" noProof="0" dirty="0">
              <a:ln w="12700">
                <a:solidFill>
                  <a:srgbClr val="8F4F58"/>
                </a:solidFill>
                <a:prstDash val="solid"/>
              </a:ln>
              <a:pattFill prst="pct50">
                <a:fgClr>
                  <a:srgbClr val="8F4F58"/>
                </a:fgClr>
                <a:bgClr>
                  <a:srgbClr val="8F4F58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8F4F58"/>
                </a:outerShdw>
              </a:effectLst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 w="12700">
                  <a:solidFill>
                    <a:srgbClr val="8F4F58"/>
                  </a:solidFill>
                  <a:prstDash val="solid"/>
                </a:ln>
                <a:pattFill prst="pct50">
                  <a:fgClr>
                    <a:srgbClr val="8F4F58"/>
                  </a:fgClr>
                  <a:bgClr>
                    <a:srgbClr val="8F4F58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8F4F58"/>
                  </a:outerShdw>
                </a:effectLst>
                <a:uLnTx/>
                <a:uFillTx/>
                <a:ea typeface="+mn-ea"/>
                <a:cs typeface="+mn-cs"/>
              </a:rPr>
              <a:t>#освіту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 w="12700">
                  <a:solidFill>
                    <a:srgbClr val="8F4F58"/>
                  </a:solidFill>
                  <a:prstDash val="solid"/>
                </a:ln>
                <a:pattFill prst="pct50">
                  <a:fgClr>
                    <a:srgbClr val="8F4F58"/>
                  </a:fgClr>
                  <a:bgClr>
                    <a:srgbClr val="8F4F58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8F4F58"/>
                  </a:outerShdw>
                </a:effectLst>
                <a:uLnTx/>
                <a:uFillTx/>
                <a:ea typeface="+mn-ea"/>
                <a:cs typeface="+mn-cs"/>
              </a:rPr>
              <a:t>#разом</a:t>
            </a:r>
            <a:endParaRPr lang="en-US" dirty="0"/>
          </a:p>
        </p:txBody>
      </p:sp>
      <p:pic>
        <p:nvPicPr>
          <p:cNvPr id="9" name="Рисунок 8" descr="В чем цель вашей презентации? Планируем выступление и понимаем, о чем  говорить » Федеральная газета 24">
            <a:extLst>
              <a:ext uri="{FF2B5EF4-FFF2-40B4-BE49-F238E27FC236}">
                <a16:creationId xmlns:a16="http://schemas.microsoft.com/office/drawing/2014/main" id="{1E417A9A-4EB2-4C48-B6A6-A3769D17A9A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t="12650" r="11965" b="14530"/>
          <a:stretch/>
        </p:blipFill>
        <p:spPr bwMode="auto">
          <a:xfrm>
            <a:off x="7086599" y="3614610"/>
            <a:ext cx="4775200" cy="2705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696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2D3A1-5974-430B-8266-B060AB967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2B92C15-6651-477C-B9B4-C661587FC5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 descr="Шаблоны презентаций &amp;quot;Украина&amp;quot; - История, обществознание - Шаблоны  презентаций - Pedsovet.su">
            <a:extLst>
              <a:ext uri="{FF2B5EF4-FFF2-40B4-BE49-F238E27FC236}">
                <a16:creationId xmlns:a16="http://schemas.microsoft.com/office/drawing/2014/main" id="{D805099B-8ED5-477B-966F-1A4378E4F34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018" y="-9144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2465B-E075-468C-869D-89749FCD0A7E}"/>
              </a:ext>
            </a:extLst>
          </p:cNvPr>
          <p:cNvSpPr txBox="1"/>
          <p:nvPr/>
        </p:nvSpPr>
        <p:spPr>
          <a:xfrm>
            <a:off x="629920" y="396836"/>
            <a:ext cx="53746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 w="22225">
                  <a:solidFill>
                    <a:srgbClr val="D09182"/>
                  </a:solidFill>
                  <a:prstDash val="solid"/>
                </a:ln>
                <a:solidFill>
                  <a:srgbClr val="D09182">
                    <a:lumMod val="40000"/>
                    <a:lumOff val="6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Успіх приходить лише до того, хто його прагне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D09182"/>
                </a:solidFill>
                <a:prstDash val="solid"/>
              </a:ln>
              <a:solidFill>
                <a:srgbClr val="D09182">
                  <a:lumMod val="40000"/>
                  <a:lumOff val="6000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7" name="Picture 7" descr="Maksym Zhuk (maksym0635) — профіль | Pinterest">
            <a:extLst>
              <a:ext uri="{FF2B5EF4-FFF2-40B4-BE49-F238E27FC236}">
                <a16:creationId xmlns:a16="http://schemas.microsoft.com/office/drawing/2014/main" id="{1B5EC482-A8B7-4345-BD6E-3C1B55DA11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58" y="538479"/>
            <a:ext cx="1524762" cy="12992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5D32B5-164C-466F-9A66-0CB83C63925C}"/>
              </a:ext>
            </a:extLst>
          </p:cNvPr>
          <p:cNvSpPr txBox="1"/>
          <p:nvPr/>
        </p:nvSpPr>
        <p:spPr>
          <a:xfrm rot="636260">
            <a:off x="8273288" y="749279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F787F"/>
                </a:solidFill>
                <a:effectLst>
                  <a:outerShdw blurRad="12700" dist="38100" dir="2700000" algn="tl" rotWithShape="0">
                    <a:srgbClr val="5F787F">
                      <a:lumMod val="60000"/>
                      <a:lumOff val="40000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Мрійте!</a:t>
            </a:r>
            <a:endParaRPr kumimoji="0" lang="en-US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5F787F"/>
              </a:solidFill>
              <a:effectLst>
                <a:outerShdw blurRad="12700" dist="38100" dir="2700000" algn="tl" rotWithShape="0">
                  <a:srgbClr val="5F787F">
                    <a:lumMod val="60000"/>
                    <a:lumOff val="40000"/>
                  </a:srgbClr>
                </a:outerShdw>
              </a:effectLst>
              <a:highlight>
                <a:srgbClr val="FFFF00"/>
              </a:highlight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0" name="Picture 7" descr="Maksym Zhuk (maksym0635) — профіль | Pinterest">
            <a:extLst>
              <a:ext uri="{FF2B5EF4-FFF2-40B4-BE49-F238E27FC236}">
                <a16:creationId xmlns:a16="http://schemas.microsoft.com/office/drawing/2014/main" id="{E1CFAF82-392F-44F9-A7F2-150450ED7ED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019" y="2447487"/>
            <a:ext cx="2336800" cy="1962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891D8D4-3385-4E54-BE0E-0F24C33C0B7B}"/>
              </a:ext>
            </a:extLst>
          </p:cNvPr>
          <p:cNvSpPr txBox="1"/>
          <p:nvPr/>
        </p:nvSpPr>
        <p:spPr>
          <a:xfrm rot="21039284">
            <a:off x="5207102" y="2966897"/>
            <a:ext cx="36919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 w="22225">
                  <a:solidFill>
                    <a:srgbClr val="D09182"/>
                  </a:solidFill>
                  <a:prstDash val="solid"/>
                </a:ln>
                <a:solidFill>
                  <a:srgbClr val="D09182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Плануйте!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D09182"/>
                </a:solidFill>
                <a:prstDash val="solid"/>
              </a:ln>
              <a:solidFill>
                <a:srgbClr val="D09182">
                  <a:lumMod val="40000"/>
                  <a:lumOff val="60000"/>
                </a:srgbClr>
              </a:solidFill>
              <a:effectLst/>
              <a:highlight>
                <a:srgbClr val="FFFF00"/>
              </a:highlight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3" name="Picture 7" descr="Maksym Zhuk (maksym0635) — профіль | Pinterest">
            <a:extLst>
              <a:ext uri="{FF2B5EF4-FFF2-40B4-BE49-F238E27FC236}">
                <a16:creationId xmlns:a16="http://schemas.microsoft.com/office/drawing/2014/main" id="{26071AF7-736A-4093-A61A-A444CD32045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452" y="4607970"/>
            <a:ext cx="2103374" cy="1777999"/>
          </a:xfrm>
          <a:prstGeom prst="round2DiagRect">
            <a:avLst>
              <a:gd name="adj1" fmla="val 16667"/>
              <a:gd name="adj2" fmla="val 414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945FB21-9267-46B6-AC6D-B181FD1B8A34}"/>
              </a:ext>
            </a:extLst>
          </p:cNvPr>
          <p:cNvSpPr txBox="1"/>
          <p:nvPr/>
        </p:nvSpPr>
        <p:spPr>
          <a:xfrm rot="890044">
            <a:off x="8665972" y="4946242"/>
            <a:ext cx="2336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5F787F">
                        <a:lumMod val="50000"/>
                      </a:srgbClr>
                    </a:gs>
                    <a:gs pos="50000">
                      <a:srgbClr val="5F787F"/>
                    </a:gs>
                    <a:gs pos="100000">
                      <a:srgbClr val="5F787F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Дійте!</a:t>
            </a:r>
            <a:endParaRPr kumimoji="0" lang="en-US" sz="5400" b="0" i="0" u="none" strike="noStrike" kern="1200" cap="none" spc="0" normalizeH="0" baseline="0" noProof="0" dirty="0">
              <a:ln w="0"/>
              <a:gradFill>
                <a:gsLst>
                  <a:gs pos="0">
                    <a:srgbClr val="5F787F">
                      <a:lumMod val="50000"/>
                    </a:srgbClr>
                  </a:gs>
                  <a:gs pos="50000">
                    <a:srgbClr val="5F787F"/>
                  </a:gs>
                  <a:gs pos="100000">
                    <a:srgbClr val="5F787F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highlight>
                <a:srgbClr val="FFFF00"/>
              </a:highlight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C145BA09-37EC-4801-B87C-44E63D923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2223" y="3051230"/>
            <a:ext cx="3871056" cy="3217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18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5F2AB-A3F3-459A-8A14-AB5623C728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7D3EF02-9918-4CCC-8B62-7F465287E7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B3BB82-5538-49D0-BDA4-6DB7ED63B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05FE18-EC5A-422D-A4A4-1C241E1B6974}"/>
              </a:ext>
            </a:extLst>
          </p:cNvPr>
          <p:cNvSpPr txBox="1"/>
          <p:nvPr/>
        </p:nvSpPr>
        <p:spPr>
          <a:xfrm>
            <a:off x="-1" y="904875"/>
            <a:ext cx="12049125" cy="5144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 України №2145-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XVIII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 05.09.2017 «Про освіту»;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Закон України №651-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XIV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 13.15.1999 «Про загальну середню освіту»;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 України «Про Концепцію Національної програми інформатизації» від 04.02.1998 №75/98-ВР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 України №2297-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 01.06.2010 «Про захист персональних даних» (Закон набрав чинності з 01.01.2011)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Розпорядження Кабінету Міністрів України від 13.12.2017 №903-р «Про затвердження плану заходів на 2017-2029 роки із запровадження Концепції реалізації державної політики у сфері реформування загальної середньої освіти «Нова українська школа»»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Постанова КМУ від 21.02.2017 №87 «Про затвердження Державного стандарту початкової освіти» (застосовується з 1 вересня 2018 р. для учнів, які навчаються за програмами дванадцятирічної повної загальної середньої освіти)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Наказ Міністерства освіти і науки України від 23.03.2018 №283 «Про затвердження Методичних рекомендацій щодо організації освітнього простору Нової української школи»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Концепція НОВОЇ УКРАЇНСЬКОЇ ШКОЛИ Концепція національно-патріотичного виховання дітей та молоді (наказ МОН від 16.06.2015 №641)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061C0-4A81-44C5-83BA-5FECB1AFABF1}"/>
              </a:ext>
            </a:extLst>
          </p:cNvPr>
          <p:cNvSpPr txBox="1"/>
          <p:nvPr/>
        </p:nvSpPr>
        <p:spPr>
          <a:xfrm>
            <a:off x="3169920" y="169908"/>
            <a:ext cx="644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EFE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 - правова база:</a:t>
            </a:r>
            <a:endParaRPr lang="en-US" sz="3200" b="1" dirty="0">
              <a:solidFill>
                <a:srgbClr val="FEFE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4B00CD6E-3B5D-4A47-9EEF-01F6B2489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14726" y="-108573"/>
            <a:ext cx="2077447" cy="1726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932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D4A3D0-C21E-4161-85A0-1012ACAD4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564DE1F-2DB3-4BAB-8B04-B92A7B54A20C}"/>
              </a:ext>
            </a:extLst>
          </p:cNvPr>
          <p:cNvSpPr/>
          <p:nvPr/>
        </p:nvSpPr>
        <p:spPr>
          <a:xfrm>
            <a:off x="3300688" y="2367171"/>
            <a:ext cx="582229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8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Дякую за увагу!</a:t>
            </a:r>
            <a:endParaRPr lang="en-US" sz="8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983518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Блог вчителя інформатики Шакурова Євгена Олексійовича: Бесплатные шаблоны  для презентаций Power Point в помощь школьному учителю">
            <a:extLst>
              <a:ext uri="{FF2B5EF4-FFF2-40B4-BE49-F238E27FC236}">
                <a16:creationId xmlns:a16="http://schemas.microsoft.com/office/drawing/2014/main" id="{05397A53-EF83-4FC5-8737-7E068F9BF4A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72"/>
          <a:stretch/>
        </p:blipFill>
        <p:spPr bwMode="auto">
          <a:xfrm>
            <a:off x="-95250" y="-171450"/>
            <a:ext cx="6934200" cy="702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C35D28-6BC2-4F6F-AA68-0AFCE5451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167" y="3619729"/>
            <a:ext cx="6395258" cy="3523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781718-92AC-4CBA-A3E3-8EA643C4BD26}"/>
              </a:ext>
            </a:extLst>
          </p:cNvPr>
          <p:cNvSpPr txBox="1"/>
          <p:nvPr/>
        </p:nvSpPr>
        <p:spPr>
          <a:xfrm>
            <a:off x="4933950" y="1"/>
            <a:ext cx="711517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Підготовка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Стратегії розвитку </a:t>
            </a:r>
            <a:r>
              <a:rPr kumimoji="0" lang="uk-U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Ценявської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гімназії на 2021-2025 рр.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зумовлена якісним оновленням змісту освіти відповідно до Закону України «Про освіту», який полягає в необхідності привести її у відповідність із європейськими стандартами, потребами сучасного життя, запитами суспільства щодо надання якісних освітніх послуг. </a:t>
            </a:r>
          </a:p>
        </p:txBody>
      </p:sp>
    </p:spTree>
    <p:extLst>
      <p:ext uri="{BB962C8B-B14F-4D97-AF65-F5344CB8AC3E}">
        <p14:creationId xmlns:p14="http://schemas.microsoft.com/office/powerpoint/2010/main" val="24908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чать бесплатно шаблон PowerPoint &amp;quot;Дорога&amp;quot;">
            <a:extLst>
              <a:ext uri="{FF2B5EF4-FFF2-40B4-BE49-F238E27FC236}">
                <a16:creationId xmlns:a16="http://schemas.microsoft.com/office/drawing/2014/main" id="{509309B8-0FFC-4325-8220-C30FDC56B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02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AE3B6A-D370-41D5-AE53-7943BE689A3A}"/>
              </a:ext>
            </a:extLst>
          </p:cNvPr>
          <p:cNvSpPr txBox="1"/>
          <p:nvPr/>
        </p:nvSpPr>
        <p:spPr>
          <a:xfrm>
            <a:off x="2190750" y="0"/>
            <a:ext cx="988949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uk-U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Проєкти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з яких складається 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Стратегія розвитку </a:t>
            </a:r>
            <a:r>
              <a:rPr kumimoji="0" lang="uk-U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Ценявської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гімназії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допоможуть вирішити наступні завдання: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- створення умов для проведення освітнього процесу, які забезпечують збереження фізичного та </a:t>
            </a:r>
            <a:r>
              <a:rPr lang="uk-UA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духовного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здоров’я здобувачів освіти;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- організація моніторингу якості знань та надання освітніх послуг;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- професійний розвиток педагогічних працівників;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- забезпечення, оптимізація та покращення матеріально-технічної бази;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- забезпечення прозорості та інформаційної відкритості роботи закладу.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3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оедините кусочки головоломки в форме лампочки. Бесплатные векторы">
            <a:extLst>
              <a:ext uri="{FF2B5EF4-FFF2-40B4-BE49-F238E27FC236}">
                <a16:creationId xmlns:a16="http://schemas.microsoft.com/office/drawing/2014/main" id="{87033E36-DF24-48DA-8404-DC358BE67CC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7656" r="5499" b="13133"/>
          <a:stretch/>
        </p:blipFill>
        <p:spPr bwMode="auto">
          <a:xfrm>
            <a:off x="0" y="117693"/>
            <a:ext cx="7639050" cy="67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04414C-F2BB-44FC-A3ED-E2C013A5E6ED}"/>
              </a:ext>
            </a:extLst>
          </p:cNvPr>
          <p:cNvSpPr txBox="1"/>
          <p:nvPr/>
        </p:nvSpPr>
        <p:spPr>
          <a:xfrm>
            <a:off x="7972425" y="45720"/>
            <a:ext cx="4133849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Стратегія розвитку закладу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скеровує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педагогів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до реалізації ціннісних пріоритетів особистості, задоволення освітніх потреб здобувачів освіти, створення освітнього середовища, у якому б реалізувалася сучасна модель випускника, особистості, готової до життя із самореалізацією компетенцій, наданих під час здобуття освіти. </a:t>
            </a:r>
          </a:p>
        </p:txBody>
      </p:sp>
    </p:spTree>
    <p:extLst>
      <p:ext uri="{BB962C8B-B14F-4D97-AF65-F5344CB8AC3E}">
        <p14:creationId xmlns:p14="http://schemas.microsoft.com/office/powerpoint/2010/main" val="249018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810382-6868-44D5-A919-71612BFA6428}"/>
              </a:ext>
            </a:extLst>
          </p:cNvPr>
          <p:cNvSpPr txBox="1"/>
          <p:nvPr/>
        </p:nvSpPr>
        <p:spPr>
          <a:xfrm>
            <a:off x="6162675" y="0"/>
            <a:ext cx="6029325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Ми повинні зробити все для того, щоб випускники </a:t>
            </a:r>
            <a:r>
              <a:rPr lang="uk-U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гімназії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були максимально здоровими – фізично, психічно і духовно,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підготовленими до життя.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для цього - будувати освітній процес на принципах гуманізації та демократизації, на основі тісної взаємодії в системі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«здобувачі освіти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педагоги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батьки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здобувачів освіти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». </a:t>
            </a:r>
          </a:p>
        </p:txBody>
      </p:sp>
      <p:pic>
        <p:nvPicPr>
          <p:cNvPr id="9" name="Рисунок 8" descr="Картинки с человечками для презентации (35 фото) | 3d character, Man  clipart, 3d human">
            <a:extLst>
              <a:ext uri="{FF2B5EF4-FFF2-40B4-BE49-F238E27FC236}">
                <a16:creationId xmlns:a16="http://schemas.microsoft.com/office/drawing/2014/main" id="{EDF93FA1-97E5-4E5D-8B65-CDFA4EA389B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23" y="3839764"/>
            <a:ext cx="984648" cy="781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3d small - концепция создания — стоковое фото">
            <a:extLst>
              <a:ext uri="{FF2B5EF4-FFF2-40B4-BE49-F238E27FC236}">
                <a16:creationId xmlns:a16="http://schemas.microsoft.com/office/drawing/2014/main" id="{983F18DD-D135-42AB-A985-32862CE1E21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t="6792" r="5428" b="10838"/>
          <a:stretch/>
        </p:blipFill>
        <p:spPr bwMode="auto">
          <a:xfrm>
            <a:off x="40478" y="247649"/>
            <a:ext cx="6122197" cy="636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Картинки с человечками для презентации (35 фото) | 3d character, Man  clipart, 3d human">
            <a:extLst>
              <a:ext uri="{FF2B5EF4-FFF2-40B4-BE49-F238E27FC236}">
                <a16:creationId xmlns:a16="http://schemas.microsoft.com/office/drawing/2014/main" id="{883BAA43-B571-4332-841B-3947DC75DD3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456" y="5489973"/>
            <a:ext cx="1079899" cy="869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ртинки с человечками для презентации (35 фото) | 3d character, Man  clipart, 3d human">
            <a:extLst>
              <a:ext uri="{FF2B5EF4-FFF2-40B4-BE49-F238E27FC236}">
                <a16:creationId xmlns:a16="http://schemas.microsoft.com/office/drawing/2014/main" id="{2D4B34CB-822D-47BC-99C8-56DB278B82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354" y="4620816"/>
            <a:ext cx="914401" cy="869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95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ы для презентаций powerpoint (81 фото)">
            <a:extLst>
              <a:ext uri="{FF2B5EF4-FFF2-40B4-BE49-F238E27FC236}">
                <a16:creationId xmlns:a16="http://schemas.microsoft.com/office/drawing/2014/main" id="{CD8D1946-A0D5-46D7-8F51-AA3BC3554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Зображення, що містить стріла&#10;&#10;Автоматично згенерований опис">
            <a:extLst>
              <a:ext uri="{FF2B5EF4-FFF2-40B4-BE49-F238E27FC236}">
                <a16:creationId xmlns:a16="http://schemas.microsoft.com/office/drawing/2014/main" id="{D3E45BEF-8D38-4905-95CC-CA8915D0B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040"/>
            <a:ext cx="5303520" cy="5308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DACCB-ACA6-49E7-9D48-A25485CCE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60" y="2184400"/>
            <a:ext cx="3403600" cy="2082800"/>
          </a:xfrm>
        </p:spPr>
        <p:txBody>
          <a:bodyPr>
            <a:normAutofit fontScale="90000"/>
          </a:bodyPr>
          <a:lstStyle/>
          <a:p>
            <a:r>
              <a:rPr lang="uk-UA" sz="2800" dirty="0">
                <a:solidFill>
                  <a:srgbClr val="EAF561"/>
                </a:solidFill>
              </a:rPr>
              <a:t>Місія в перекладі з латинської означає «відповідальне завдання, роль, доручення»</a:t>
            </a:r>
            <a:endParaRPr lang="en-US" sz="2800" dirty="0">
              <a:solidFill>
                <a:srgbClr val="EAF56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F3E6ED-75E3-42A9-A0B0-39F96273AFE4}"/>
              </a:ext>
            </a:extLst>
          </p:cNvPr>
          <p:cNvSpPr txBox="1"/>
          <p:nvPr/>
        </p:nvSpPr>
        <p:spPr>
          <a:xfrm>
            <a:off x="7580630" y="917476"/>
            <a:ext cx="42862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створення умов для формування компетентної,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конкурентноспроможної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фізично і духовно здорової особистості, здатної до самоствердження в суспільстві; </a:t>
            </a:r>
          </a:p>
        </p:txBody>
      </p:sp>
      <p:pic>
        <p:nvPicPr>
          <p:cNvPr id="15" name="Рисунок 14" descr="Картинки с человечками для презентации (35 фото) | 3d character, Man  clipart, 3d human">
            <a:extLst>
              <a:ext uri="{FF2B5EF4-FFF2-40B4-BE49-F238E27FC236}">
                <a16:creationId xmlns:a16="http://schemas.microsoft.com/office/drawing/2014/main" id="{C08DA662-9D30-4D9C-89FD-991D7C377D4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50" y="1127199"/>
            <a:ext cx="1847850" cy="211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Картинки с человечками для презентации (35 фото) | 3d character, Man  clipart, 3d human">
            <a:extLst>
              <a:ext uri="{FF2B5EF4-FFF2-40B4-BE49-F238E27FC236}">
                <a16:creationId xmlns:a16="http://schemas.microsoft.com/office/drawing/2014/main" id="{2149BC68-F1AE-4CEE-8E48-F55FD07C9D6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45" y="3870400"/>
            <a:ext cx="1847850" cy="186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7E1D64C-434A-4492-95AB-1989DB56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0" y="0"/>
            <a:ext cx="6441440" cy="16052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374A170-BC87-4025-BB4D-07657B922328}"/>
              </a:ext>
            </a:extLst>
          </p:cNvPr>
          <p:cNvSpPr txBox="1"/>
          <p:nvPr/>
        </p:nvSpPr>
        <p:spPr>
          <a:xfrm>
            <a:off x="7729220" y="3831104"/>
            <a:ext cx="33426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забезпечення єдності між головними учасниками освітнього процесу: дитиною, батьками, педагогами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56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бстрактный Фон Для Вашей Презентации И Дизайн Стоковый Вектор -  FreeImages.com">
            <a:extLst>
              <a:ext uri="{FF2B5EF4-FFF2-40B4-BE49-F238E27FC236}">
                <a16:creationId xmlns:a16="http://schemas.microsoft.com/office/drawing/2014/main" id="{DB1A2B58-21BA-487C-B0C3-9A504A4E1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Фон для презентации Человек | Бесплатные фоны для презентаций PowerPoint">
            <a:extLst>
              <a:ext uri="{FF2B5EF4-FFF2-40B4-BE49-F238E27FC236}">
                <a16:creationId xmlns:a16="http://schemas.microsoft.com/office/drawing/2014/main" id="{5B730A70-884A-45B2-8BA7-EA8E1FDC9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82" r="43226"/>
          <a:stretch/>
        </p:blipFill>
        <p:spPr bwMode="auto">
          <a:xfrm>
            <a:off x="-67832" y="957837"/>
            <a:ext cx="8803101" cy="4393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29F4BD-4BB0-4EE1-ACA1-CD35E605E9FD}"/>
              </a:ext>
            </a:extLst>
          </p:cNvPr>
          <p:cNvSpPr txBox="1"/>
          <p:nvPr/>
        </p:nvSpPr>
        <p:spPr>
          <a:xfrm rot="21198757">
            <a:off x="5522652" y="1270980"/>
            <a:ext cx="35983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якість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освіти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69953-855D-4971-944F-304DFBD38115}"/>
              </a:ext>
            </a:extLst>
          </p:cNvPr>
          <p:cNvSpPr txBox="1"/>
          <p:nvPr/>
        </p:nvSpPr>
        <p:spPr>
          <a:xfrm>
            <a:off x="4632960" y="86787"/>
            <a:ext cx="4516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КУРС на: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odern Love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C5BC69-DE0C-48B3-822C-42B0CA748084}"/>
              </a:ext>
            </a:extLst>
          </p:cNvPr>
          <p:cNvSpPr txBox="1"/>
          <p:nvPr/>
        </p:nvSpPr>
        <p:spPr>
          <a:xfrm rot="21131826">
            <a:off x="7181430" y="1736374"/>
            <a:ext cx="369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дитиноцентризм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6D8367-7767-499C-AB7A-161DF1CF71E8}"/>
              </a:ext>
            </a:extLst>
          </p:cNvPr>
          <p:cNvSpPr txBox="1"/>
          <p:nvPr/>
        </p:nvSpPr>
        <p:spPr>
          <a:xfrm rot="21057830">
            <a:off x="8486478" y="2398816"/>
            <a:ext cx="2852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партнерство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569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трогий фон для текста (63 фото)">
            <a:extLst>
              <a:ext uri="{FF2B5EF4-FFF2-40B4-BE49-F238E27FC236}">
                <a16:creationId xmlns:a16="http://schemas.microsoft.com/office/drawing/2014/main" id="{DE2CC814-B49B-447A-A469-8E62A8A8D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170621"/>
            <a:ext cx="12146449" cy="692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Семья Шаблоны и фоны PowerPoint, темы Google Презентации -  SmileTemplates.com">
            <a:extLst>
              <a:ext uri="{FF2B5EF4-FFF2-40B4-BE49-F238E27FC236}">
                <a16:creationId xmlns:a16="http://schemas.microsoft.com/office/drawing/2014/main" id="{7493D006-D81B-4976-998B-B2484A17A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t="12921" r="39188"/>
          <a:stretch/>
        </p:blipFill>
        <p:spPr bwMode="auto">
          <a:xfrm>
            <a:off x="5231628" y="3146092"/>
            <a:ext cx="2755301" cy="24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резентации школьников">
            <a:extLst>
              <a:ext uri="{FF2B5EF4-FFF2-40B4-BE49-F238E27FC236}">
                <a16:creationId xmlns:a16="http://schemas.microsoft.com/office/drawing/2014/main" id="{609F9D6F-05DE-43C4-A6B6-DA1999FE9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9" r="5368" b="25788"/>
          <a:stretch/>
        </p:blipFill>
        <p:spPr bwMode="auto">
          <a:xfrm>
            <a:off x="838493" y="1037892"/>
            <a:ext cx="3403013" cy="24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человечки для презентации без фона - Все шаблоны - Создать мем -  Meme-arsenal.com">
            <a:extLst>
              <a:ext uri="{FF2B5EF4-FFF2-40B4-BE49-F238E27FC236}">
                <a16:creationId xmlns:a16="http://schemas.microsoft.com/office/drawing/2014/main" id="{767942B5-A203-47D9-BFD3-028CE39C8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83"/>
          <a:stretch/>
        </p:blipFill>
        <p:spPr bwMode="auto">
          <a:xfrm>
            <a:off x="9194800" y="456398"/>
            <a:ext cx="2755301" cy="2783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DFF5FA-D47A-4004-9467-471F8AE39D08}"/>
              </a:ext>
            </a:extLst>
          </p:cNvPr>
          <p:cNvSpPr txBox="1"/>
          <p:nvPr/>
        </p:nvSpPr>
        <p:spPr>
          <a:xfrm>
            <a:off x="4470998" y="325815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Новий стиль: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42C8C-0E41-4FBE-BD41-1444ADCDD52F}"/>
              </a:ext>
            </a:extLst>
          </p:cNvPr>
          <p:cNvSpPr txBox="1"/>
          <p:nvPr/>
        </p:nvSpPr>
        <p:spPr>
          <a:xfrm>
            <a:off x="4470998" y="1616760"/>
            <a:ext cx="4756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дитиноцентризм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010B25-EC96-4179-9D92-741A29DE6570}"/>
              </a:ext>
            </a:extLst>
          </p:cNvPr>
          <p:cNvSpPr txBox="1"/>
          <p:nvPr/>
        </p:nvSpPr>
        <p:spPr>
          <a:xfrm>
            <a:off x="9531050" y="2968262"/>
            <a:ext cx="208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педагоги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DDBDB-CFD0-4CA2-8B5C-2FC3E3086F4F}"/>
              </a:ext>
            </a:extLst>
          </p:cNvPr>
          <p:cNvSpPr txBox="1"/>
          <p:nvPr/>
        </p:nvSpPr>
        <p:spPr>
          <a:xfrm>
            <a:off x="1948779" y="3429000"/>
            <a:ext cx="201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діти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2B284D-CA3B-411C-9AFE-786416897840}"/>
              </a:ext>
            </a:extLst>
          </p:cNvPr>
          <p:cNvSpPr txBox="1"/>
          <p:nvPr/>
        </p:nvSpPr>
        <p:spPr>
          <a:xfrm>
            <a:off x="5968905" y="5643940"/>
            <a:ext cx="1727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батьки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511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15779</TotalTime>
  <Words>1093</Words>
  <Application>Microsoft Office PowerPoint</Application>
  <PresentationFormat>Широкий екран</PresentationFormat>
  <Paragraphs>126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4" baseType="lpstr">
      <vt:lpstr>Arial</vt:lpstr>
      <vt:lpstr>Avenir Next LT Pro</vt:lpstr>
      <vt:lpstr>Gabriola</vt:lpstr>
      <vt:lpstr>Modern Love</vt:lpstr>
      <vt:lpstr>Monotype Corsiva</vt:lpstr>
      <vt:lpstr>Times New Roman</vt:lpstr>
      <vt:lpstr>BohemianVTI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Місія в перекладі з латинської означає «відповідальне завдання, роль, доручення»</vt:lpstr>
      <vt:lpstr>Презентація PowerPoint</vt:lpstr>
      <vt:lpstr>Презентація PowerPoint</vt:lpstr>
      <vt:lpstr>Презентація PowerPoint</vt:lpstr>
      <vt:lpstr>Стратегічні кроки: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Стратегія розвитку Ценявської гімназії</dc:title>
  <dc:creator>mariana savchuk</dc:creator>
  <cp:lastModifiedBy>Marianna Savchuk</cp:lastModifiedBy>
  <cp:revision>161</cp:revision>
  <dcterms:created xsi:type="dcterms:W3CDTF">2021-05-31T19:35:06Z</dcterms:created>
  <dcterms:modified xsi:type="dcterms:W3CDTF">2021-06-21T11:55:24Z</dcterms:modified>
</cp:coreProperties>
</file>