
<file path=[Content_Types].xml><?xml version="1.0" encoding="utf-8"?>
<Types xmlns="http://schemas.openxmlformats.org/package/2006/content-types">
  <Default Extension="png" ContentType="image/png"/>
  <Default Extension="tmp"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56" r:id="rId6"/>
    <p:sldId id="258" r:id="rId7"/>
    <p:sldId id="266" r:id="rId8"/>
    <p:sldId id="263" r:id="rId9"/>
    <p:sldId id="264" r:id="rId10"/>
    <p:sldId id="267" r:id="rId11"/>
    <p:sldId id="265" r:id="rId12"/>
    <p:sldId id="268" r:id="rId13"/>
    <p:sldId id="269" r:id="rId14"/>
    <p:sldId id="270" r:id="rId15"/>
    <p:sldId id="271" r:id="rId16"/>
    <p:sldId id="272" r:id="rId17"/>
    <p:sldId id="273" r:id="rId18"/>
    <p:sldId id="289" r:id="rId19"/>
    <p:sldId id="274" r:id="rId20"/>
    <p:sldId id="275" r:id="rId21"/>
    <p:sldId id="276" r:id="rId22"/>
    <p:sldId id="277" r:id="rId23"/>
    <p:sldId id="278" r:id="rId24"/>
    <p:sldId id="279" r:id="rId25"/>
    <p:sldId id="287" r:id="rId26"/>
    <p:sldId id="290" r:id="rId27"/>
    <p:sldId id="286" r:id="rId28"/>
    <p:sldId id="280" r:id="rId29"/>
    <p:sldId id="281" r:id="rId30"/>
    <p:sldId id="282" r:id="rId31"/>
    <p:sldId id="283" r:id="rId32"/>
    <p:sldId id="284" r:id="rId33"/>
    <p:sldId id="285" r:id="rId34"/>
    <p:sldId id="291" r:id="rId35"/>
    <p:sldId id="292" r:id="rId36"/>
    <p:sldId id="293" r:id="rId37"/>
    <p:sldId id="294" r:id="rId38"/>
    <p:sldId id="297" r:id="rId39"/>
    <p:sldId id="295" r:id="rId40"/>
    <p:sldId id="296"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86" autoAdjust="0"/>
    <p:restoredTop sz="94660"/>
  </p:normalViewPr>
  <p:slideViewPr>
    <p:cSldViewPr snapToGrid="0">
      <p:cViewPr varScale="1">
        <p:scale>
          <a:sx n="69" d="100"/>
          <a:sy n="69" d="100"/>
        </p:scale>
        <p:origin x="5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4000178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405843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281452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3506974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912411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7639CD6A-83AF-4C2E-AF1A-D4E4AFA76008}" type="datetimeFigureOut">
              <a:rPr lang="uk-UA" smtClean="0"/>
              <a:t>07.07.2023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1199460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7639CD6A-83AF-4C2E-AF1A-D4E4AFA76008}" type="datetimeFigureOut">
              <a:rPr lang="uk-UA" smtClean="0"/>
              <a:t>07.07.2023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3542593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7639CD6A-83AF-4C2E-AF1A-D4E4AFA76008}" type="datetimeFigureOut">
              <a:rPr lang="uk-UA" smtClean="0"/>
              <a:t>07.07.2023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115083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639CD6A-83AF-4C2E-AF1A-D4E4AFA76008}" type="datetimeFigureOut">
              <a:rPr lang="uk-UA" smtClean="0"/>
              <a:t>07.07.2023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1434104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39CD6A-83AF-4C2E-AF1A-D4E4AFA76008}" type="datetimeFigureOut">
              <a:rPr lang="uk-UA" smtClean="0"/>
              <a:t>07.07.2023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394853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39CD6A-83AF-4C2E-AF1A-D4E4AFA76008}" type="datetimeFigureOut">
              <a:rPr lang="uk-UA" smtClean="0"/>
              <a:t>07.07.2023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F42AB9E6-7C15-4C78-A794-6EB3D0943A3B}" type="slidenum">
              <a:rPr lang="uk-UA" smtClean="0"/>
              <a:t>‹#›</a:t>
            </a:fld>
            <a:endParaRPr lang="uk-UA"/>
          </a:p>
        </p:txBody>
      </p:sp>
    </p:spTree>
    <p:extLst>
      <p:ext uri="{BB962C8B-B14F-4D97-AF65-F5344CB8AC3E}">
        <p14:creationId xmlns:p14="http://schemas.microsoft.com/office/powerpoint/2010/main" val="3938904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9CD6A-83AF-4C2E-AF1A-D4E4AFA76008}" type="datetimeFigureOut">
              <a:rPr lang="uk-UA" smtClean="0"/>
              <a:t>07.07.2023</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2AB9E6-7C15-4C78-A794-6EB3D0943A3B}" type="slidenum">
              <a:rPr lang="uk-UA" smtClean="0"/>
              <a:t>‹#›</a:t>
            </a:fld>
            <a:endParaRPr lang="uk-UA"/>
          </a:p>
        </p:txBody>
      </p:sp>
    </p:spTree>
    <p:extLst>
      <p:ext uri="{BB962C8B-B14F-4D97-AF65-F5344CB8AC3E}">
        <p14:creationId xmlns:p14="http://schemas.microsoft.com/office/powerpoint/2010/main" val="1390188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3.jpg"/><Relationship Id="rId7" Type="http://schemas.openxmlformats.org/officeDocument/2006/relationships/image" Target="../media/image57.png"/><Relationship Id="rId2" Type="http://schemas.openxmlformats.org/officeDocument/2006/relationships/image" Target="../media/image52.jpg"/><Relationship Id="rId1" Type="http://schemas.openxmlformats.org/officeDocument/2006/relationships/slideLayout" Target="../slideLayouts/slideLayout2.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jpe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jpg"/><Relationship Id="rId4" Type="http://schemas.openxmlformats.org/officeDocument/2006/relationships/image" Target="../media/image74.jpg"/></Relationships>
</file>

<file path=ppt/slides/_rels/slide2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80.jpg"/><Relationship Id="rId4" Type="http://schemas.openxmlformats.org/officeDocument/2006/relationships/image" Target="../media/image79.jp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84.jpg"/><Relationship Id="rId4" Type="http://schemas.openxmlformats.org/officeDocument/2006/relationships/image" Target="../media/image83.jp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29.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jpg"/><Relationship Id="rId4" Type="http://schemas.openxmlformats.org/officeDocument/2006/relationships/image" Target="../media/image96.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tmp"/><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101.jpg"/><Relationship Id="rId4" Type="http://schemas.openxmlformats.org/officeDocument/2006/relationships/image" Target="../media/image100.jpg"/></Relationships>
</file>

<file path=ppt/slides/_rels/slide31.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06.jpg"/><Relationship Id="rId5" Type="http://schemas.openxmlformats.org/officeDocument/2006/relationships/image" Target="../media/image105.png"/><Relationship Id="rId4" Type="http://schemas.openxmlformats.org/officeDocument/2006/relationships/image" Target="../media/image104.jpg"/></Relationships>
</file>

<file path=ppt/slides/_rels/slide3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jpg"/></Relationships>
</file>

<file path=ppt/slides/_rels/slide3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8.jpg"/><Relationship Id="rId5" Type="http://schemas.openxmlformats.org/officeDocument/2006/relationships/image" Target="../media/image117.jpg"/><Relationship Id="rId4" Type="http://schemas.openxmlformats.org/officeDocument/2006/relationships/image" Target="../media/image116.jpg"/></Relationships>
</file>

<file path=ppt/slides/_rels/slide37.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22.png"/><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jp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jpg"/><Relationship Id="rId4" Type="http://schemas.openxmlformats.org/officeDocument/2006/relationships/image" Target="../media/image128.jpg"/></Relationships>
</file>

<file path=ppt/slides/_rels/slide4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21.png"/><Relationship Id="rId1" Type="http://schemas.openxmlformats.org/officeDocument/2006/relationships/slideLayout" Target="../slideLayouts/slideLayout2.xml"/><Relationship Id="rId4" Type="http://schemas.openxmlformats.org/officeDocument/2006/relationships/image" Target="../media/image132.jpg"/></Relationships>
</file>

<file path=ppt/slides/_rels/slide4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26.png"/><Relationship Id="rId1" Type="http://schemas.openxmlformats.org/officeDocument/2006/relationships/slideLayout" Target="../slideLayouts/slideLayout2.xml"/><Relationship Id="rId5" Type="http://schemas.openxmlformats.org/officeDocument/2006/relationships/image" Target="../media/image135.jpg"/><Relationship Id="rId4" Type="http://schemas.openxmlformats.org/officeDocument/2006/relationships/image" Target="../media/image134.jpg"/></Relationships>
</file>

<file path=ppt/slides/_rels/slide43.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jpg"/></Relationships>
</file>

<file path=ppt/slides/_rels/slide4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42.png"/><Relationship Id="rId1" Type="http://schemas.openxmlformats.org/officeDocument/2006/relationships/slideLayout" Target="../slideLayouts/slideLayout2.xml"/><Relationship Id="rId5" Type="http://schemas.openxmlformats.org/officeDocument/2006/relationships/image" Target="../media/image145.jpg"/><Relationship Id="rId4" Type="http://schemas.openxmlformats.org/officeDocument/2006/relationships/image" Target="../media/image144.jpg"/></Relationships>
</file>

<file path=ppt/slides/_rels/slide46.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image" Target="../media/image146.png"/><Relationship Id="rId1" Type="http://schemas.openxmlformats.org/officeDocument/2006/relationships/slideLayout" Target="../slideLayouts/slideLayout2.xml"/><Relationship Id="rId6" Type="http://schemas.openxmlformats.org/officeDocument/2006/relationships/image" Target="../media/image150.jpg"/><Relationship Id="rId5" Type="http://schemas.openxmlformats.org/officeDocument/2006/relationships/image" Target="../media/image149.jpg"/><Relationship Id="rId4" Type="http://schemas.openxmlformats.org/officeDocument/2006/relationships/image" Target="../media/image148.jpg"/></Relationships>
</file>

<file path=ppt/slides/_rels/slide47.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3.jpeg"/><Relationship Id="rId7" Type="http://schemas.openxmlformats.org/officeDocument/2006/relationships/image" Target="../media/image157.jpeg"/><Relationship Id="rId2" Type="http://schemas.openxmlformats.org/officeDocument/2006/relationships/image" Target="../media/image152.png"/><Relationship Id="rId1" Type="http://schemas.openxmlformats.org/officeDocument/2006/relationships/slideLayout" Target="../slideLayouts/slideLayout2.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eg"/></Relationships>
</file>

<file path=ppt/slides/_rels/slide4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2.png"/><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59.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jpg"/><Relationship Id="rId1" Type="http://schemas.openxmlformats.org/officeDocument/2006/relationships/slideLayout" Target="../slideLayouts/slideLayout2.xml"/><Relationship Id="rId6" Type="http://schemas.openxmlformats.org/officeDocument/2006/relationships/image" Target="../media/image166.jpg"/><Relationship Id="rId5" Type="http://schemas.openxmlformats.org/officeDocument/2006/relationships/image" Target="../media/image165.jpg"/><Relationship Id="rId4" Type="http://schemas.openxmlformats.org/officeDocument/2006/relationships/image" Target="../media/image164.jpg"/></Relationships>
</file>

<file path=ppt/slides/_rels/slide5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7.jpg"/><Relationship Id="rId1" Type="http://schemas.openxmlformats.org/officeDocument/2006/relationships/slideLayout" Target="../slideLayouts/slideLayout2.xml"/><Relationship Id="rId6" Type="http://schemas.openxmlformats.org/officeDocument/2006/relationships/image" Target="../media/image170.jpg"/><Relationship Id="rId5" Type="http://schemas.openxmlformats.org/officeDocument/2006/relationships/image" Target="../media/image169.jpg"/><Relationship Id="rId4" Type="http://schemas.openxmlformats.org/officeDocument/2006/relationships/image" Target="../media/image168.jpg"/></Relationships>
</file>

<file path=ppt/slides/_rels/slide53.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55.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8839200" y="365126"/>
            <a:ext cx="2514600" cy="885682"/>
          </a:xfrm>
        </p:spPr>
        <p:txBody>
          <a:bodyPr/>
          <a:lstStyle/>
          <a:p>
            <a:endParaRPr lang="uk-UA" dirty="0"/>
          </a:p>
        </p:txBody>
      </p:sp>
      <p:pic>
        <p:nvPicPr>
          <p:cNvPr id="5" name="Рисунок 4"/>
          <p:cNvPicPr>
            <a:picLocks noChangeAspect="1"/>
          </p:cNvPicPr>
          <p:nvPr/>
        </p:nvPicPr>
        <p:blipFill>
          <a:blip r:embed="rId3"/>
          <a:stretch>
            <a:fillRect/>
          </a:stretch>
        </p:blipFill>
        <p:spPr>
          <a:xfrm>
            <a:off x="2651723" y="182560"/>
            <a:ext cx="5495636" cy="6675439"/>
          </a:xfrm>
          <a:prstGeom prst="rect">
            <a:avLst/>
          </a:prstGeom>
        </p:spPr>
      </p:pic>
      <p:pic>
        <p:nvPicPr>
          <p:cNvPr id="6" name="Рисунок 5"/>
          <p:cNvPicPr>
            <a:picLocks noChangeAspect="1"/>
          </p:cNvPicPr>
          <p:nvPr/>
        </p:nvPicPr>
        <p:blipFill>
          <a:blip r:embed="rId4"/>
          <a:stretch>
            <a:fillRect/>
          </a:stretch>
        </p:blipFill>
        <p:spPr>
          <a:xfrm>
            <a:off x="8301470" y="365124"/>
            <a:ext cx="3590059" cy="6386657"/>
          </a:xfrm>
          <a:prstGeom prst="rect">
            <a:avLst/>
          </a:prstGeom>
        </p:spPr>
      </p:pic>
      <p:pic>
        <p:nvPicPr>
          <p:cNvPr id="8" name="Объект 7"/>
          <p:cNvPicPr>
            <a:picLocks noGrp="1" noChangeAspect="1"/>
          </p:cNvPicPr>
          <p:nvPr>
            <p:ph idx="1"/>
          </p:nvPr>
        </p:nvPicPr>
        <p:blipFill>
          <a:blip r:embed="rId5"/>
          <a:stretch>
            <a:fillRect/>
          </a:stretch>
        </p:blipFill>
        <p:spPr>
          <a:xfrm>
            <a:off x="6175518" y="-106219"/>
            <a:ext cx="5716011" cy="6858000"/>
          </a:xfrm>
          <a:prstGeom prst="rect">
            <a:avLst/>
          </a:prstGeom>
        </p:spPr>
      </p:pic>
      <p:sp>
        <p:nvSpPr>
          <p:cNvPr id="9" name="TextBox 8"/>
          <p:cNvSpPr txBox="1"/>
          <p:nvPr/>
        </p:nvSpPr>
        <p:spPr>
          <a:xfrm>
            <a:off x="6908800" y="692727"/>
            <a:ext cx="2789382" cy="1323439"/>
          </a:xfrm>
          <a:prstGeom prst="rect">
            <a:avLst/>
          </a:prstGeom>
          <a:noFill/>
        </p:spPr>
        <p:txBody>
          <a:bodyPr wrap="square" rtlCol="0">
            <a:spAutoFit/>
          </a:bodyPr>
          <a:lstStyle/>
          <a:p>
            <a:r>
              <a:rPr lang="uk-UA" sz="8000" dirty="0" smtClean="0">
                <a:latin typeface="Segoe Script" panose="030B0504020000000003" pitchFamily="66" charset="0"/>
              </a:rPr>
              <a:t>ЗВІТ</a:t>
            </a:r>
            <a:endParaRPr lang="uk-UA" sz="8000" dirty="0">
              <a:latin typeface="Segoe Script" panose="030B0504020000000003" pitchFamily="66" charset="0"/>
            </a:endParaRPr>
          </a:p>
        </p:txBody>
      </p:sp>
      <p:sp>
        <p:nvSpPr>
          <p:cNvPr id="10" name="TextBox 9"/>
          <p:cNvSpPr txBox="1"/>
          <p:nvPr/>
        </p:nvSpPr>
        <p:spPr>
          <a:xfrm>
            <a:off x="6779491" y="2604655"/>
            <a:ext cx="2854037" cy="1569660"/>
          </a:xfrm>
          <a:prstGeom prst="rect">
            <a:avLst/>
          </a:prstGeom>
          <a:noFill/>
        </p:spPr>
        <p:txBody>
          <a:bodyPr wrap="square" rtlCol="0">
            <a:spAutoFit/>
          </a:bodyPr>
          <a:lstStyle/>
          <a:p>
            <a:pPr algn="ctr"/>
            <a:r>
              <a:rPr lang="uk-UA" sz="3200" b="1" dirty="0">
                <a:latin typeface="Segoe Print" panose="02000600000000000000" pitchFamily="2" charset="0"/>
              </a:rPr>
              <a:t>д</a:t>
            </a:r>
            <a:r>
              <a:rPr lang="uk-UA" sz="3200" b="1" dirty="0" smtClean="0">
                <a:latin typeface="Segoe Print" panose="02000600000000000000" pitchFamily="2" charset="0"/>
              </a:rPr>
              <a:t>иректорки</a:t>
            </a:r>
          </a:p>
          <a:p>
            <a:pPr algn="ctr"/>
            <a:r>
              <a:rPr lang="uk-UA" sz="3200" b="1" dirty="0" err="1" smtClean="0">
                <a:latin typeface="Segoe Print" panose="02000600000000000000" pitchFamily="2" charset="0"/>
              </a:rPr>
              <a:t>Ценявської</a:t>
            </a:r>
            <a:r>
              <a:rPr lang="uk-UA" sz="3200" b="1" dirty="0" smtClean="0">
                <a:latin typeface="Segoe Print" panose="02000600000000000000" pitchFamily="2" charset="0"/>
              </a:rPr>
              <a:t> гімназії</a:t>
            </a:r>
          </a:p>
        </p:txBody>
      </p:sp>
      <p:sp>
        <p:nvSpPr>
          <p:cNvPr id="11" name="TextBox 10"/>
          <p:cNvSpPr txBox="1"/>
          <p:nvPr/>
        </p:nvSpPr>
        <p:spPr>
          <a:xfrm>
            <a:off x="9586337" y="2927820"/>
            <a:ext cx="1302327" cy="923330"/>
          </a:xfrm>
          <a:prstGeom prst="rect">
            <a:avLst/>
          </a:prstGeom>
          <a:noFill/>
        </p:spPr>
        <p:txBody>
          <a:bodyPr wrap="square" rtlCol="0">
            <a:spAutoFit/>
          </a:bodyPr>
          <a:lstStyle/>
          <a:p>
            <a:pPr algn="ctr"/>
            <a:r>
              <a:rPr lang="uk-UA" b="1" dirty="0" err="1" smtClean="0"/>
              <a:t>П’ядицької</a:t>
            </a:r>
            <a:r>
              <a:rPr lang="uk-UA" b="1" dirty="0" smtClean="0"/>
              <a:t> сільської ради</a:t>
            </a:r>
            <a:endParaRPr lang="uk-UA" b="1" dirty="0"/>
          </a:p>
        </p:txBody>
      </p:sp>
      <p:sp>
        <p:nvSpPr>
          <p:cNvPr id="12" name="TextBox 11"/>
          <p:cNvSpPr txBox="1"/>
          <p:nvPr/>
        </p:nvSpPr>
        <p:spPr>
          <a:xfrm>
            <a:off x="6908801" y="4438261"/>
            <a:ext cx="2789382" cy="1569660"/>
          </a:xfrm>
          <a:prstGeom prst="rect">
            <a:avLst/>
          </a:prstGeom>
          <a:noFill/>
        </p:spPr>
        <p:txBody>
          <a:bodyPr wrap="square" rtlCol="0">
            <a:spAutoFit/>
          </a:bodyPr>
          <a:lstStyle/>
          <a:p>
            <a:r>
              <a:rPr lang="uk-UA" sz="4800" b="1" dirty="0" smtClean="0">
                <a:latin typeface="Times New Roman" panose="02020603050405020304" pitchFamily="18" charset="0"/>
                <a:cs typeface="Times New Roman" panose="02020603050405020304" pitchFamily="18" charset="0"/>
              </a:rPr>
              <a:t>Мар'яни САВЧУК</a:t>
            </a:r>
            <a:endParaRPr lang="uk-UA" sz="48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9772072" y="4692073"/>
            <a:ext cx="1581727" cy="1200329"/>
          </a:xfrm>
          <a:prstGeom prst="rect">
            <a:avLst/>
          </a:prstGeom>
          <a:noFill/>
        </p:spPr>
        <p:txBody>
          <a:bodyPr wrap="square" rtlCol="0">
            <a:spAutoFit/>
          </a:bodyPr>
          <a:lstStyle/>
          <a:p>
            <a:r>
              <a:rPr lang="uk-UA" sz="3600" b="1" dirty="0" smtClean="0">
                <a:solidFill>
                  <a:srgbClr val="0070C0"/>
                </a:solidFill>
                <a:latin typeface="Times New Roman" panose="02020603050405020304" pitchFamily="18" charset="0"/>
                <a:cs typeface="Times New Roman" panose="02020603050405020304" pitchFamily="18" charset="0"/>
              </a:rPr>
              <a:t>2021-2023</a:t>
            </a:r>
            <a:endParaRPr lang="uk-UA" sz="3600" b="1" dirty="0">
              <a:solidFill>
                <a:srgbClr val="0070C0"/>
              </a:solidFill>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rotWithShape="1">
          <a:blip r:embed="rId6"/>
          <a:srcRect l="22731" r="26626" b="-909"/>
          <a:stretch/>
        </p:blipFill>
        <p:spPr>
          <a:xfrm rot="1028483">
            <a:off x="9415098" y="332236"/>
            <a:ext cx="1641626" cy="1669250"/>
          </a:xfrm>
          <a:prstGeom prst="ellipse">
            <a:avLst/>
          </a:prstGeom>
          <a:ln>
            <a:noFill/>
          </a:ln>
          <a:effectLst>
            <a:softEdge rad="112500"/>
          </a:effectLst>
        </p:spPr>
      </p:pic>
    </p:spTree>
    <p:extLst>
      <p:ext uri="{BB962C8B-B14F-4D97-AF65-F5344CB8AC3E}">
        <p14:creationId xmlns:p14="http://schemas.microsoft.com/office/powerpoint/2010/main" val="1384647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rotWithShape="1">
          <a:blip r:embed="rId2"/>
          <a:srcRect l="9587" t="1609" r="10261" b="9282"/>
          <a:stretch/>
        </p:blipFill>
        <p:spPr>
          <a:xfrm>
            <a:off x="0" y="85469"/>
            <a:ext cx="12192000" cy="6772531"/>
          </a:xfrm>
          <a:prstGeom prst="rect">
            <a:avLst/>
          </a:prstGeom>
        </p:spPr>
      </p:pic>
      <p:pic>
        <p:nvPicPr>
          <p:cNvPr id="8" name="Рисунок 7"/>
          <p:cNvPicPr>
            <a:picLocks noChangeAspect="1"/>
          </p:cNvPicPr>
          <p:nvPr/>
        </p:nvPicPr>
        <p:blipFill>
          <a:blip r:embed="rId3"/>
          <a:stretch>
            <a:fillRect/>
          </a:stretch>
        </p:blipFill>
        <p:spPr>
          <a:xfrm>
            <a:off x="83127" y="2074534"/>
            <a:ext cx="4062157" cy="304661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Объект 3"/>
          <p:cNvPicPr>
            <a:picLocks noGrp="1" noChangeAspect="1"/>
          </p:cNvPicPr>
          <p:nvPr>
            <p:ph idx="1"/>
          </p:nvPr>
        </p:nvPicPr>
        <p:blipFill>
          <a:blip r:embed="rId4"/>
          <a:stretch>
            <a:fillRect/>
          </a:stretch>
        </p:blipFill>
        <p:spPr>
          <a:xfrm>
            <a:off x="9143962" y="3382018"/>
            <a:ext cx="2734002" cy="1402418"/>
          </a:xfrm>
          <a:prstGeom prst="rect">
            <a:avLst/>
          </a:prstGeom>
        </p:spPr>
      </p:pic>
      <p:pic>
        <p:nvPicPr>
          <p:cNvPr id="11" name="Рисунок 10"/>
          <p:cNvPicPr>
            <a:picLocks noChangeAspect="1"/>
          </p:cNvPicPr>
          <p:nvPr/>
        </p:nvPicPr>
        <p:blipFill>
          <a:blip r:embed="rId5"/>
          <a:stretch>
            <a:fillRect/>
          </a:stretch>
        </p:blipFill>
        <p:spPr>
          <a:xfrm>
            <a:off x="371168" y="214776"/>
            <a:ext cx="2769195" cy="1363596"/>
          </a:xfrm>
          <a:prstGeom prst="rect">
            <a:avLst/>
          </a:prstGeom>
        </p:spPr>
      </p:pic>
      <p:pic>
        <p:nvPicPr>
          <p:cNvPr id="12" name="Рисунок 11"/>
          <p:cNvPicPr>
            <a:picLocks noChangeAspect="1"/>
          </p:cNvPicPr>
          <p:nvPr/>
        </p:nvPicPr>
        <p:blipFill rotWithShape="1">
          <a:blip r:embed="rId6"/>
          <a:srcRect l="8794" t="4917" r="6743" b="22260"/>
          <a:stretch/>
        </p:blipFill>
        <p:spPr>
          <a:xfrm>
            <a:off x="9411854" y="0"/>
            <a:ext cx="2713355" cy="2447636"/>
          </a:xfrm>
          <a:prstGeom prst="rect">
            <a:avLst/>
          </a:prstGeom>
        </p:spPr>
      </p:pic>
      <p:pic>
        <p:nvPicPr>
          <p:cNvPr id="9" name="Рисунок 8"/>
          <p:cNvPicPr>
            <a:picLocks noChangeAspect="1"/>
          </p:cNvPicPr>
          <p:nvPr/>
        </p:nvPicPr>
        <p:blipFill>
          <a:blip r:embed="rId7"/>
          <a:stretch>
            <a:fillRect/>
          </a:stretch>
        </p:blipFill>
        <p:spPr>
          <a:xfrm>
            <a:off x="4586326" y="962967"/>
            <a:ext cx="2026909" cy="948638"/>
          </a:xfrm>
          <a:prstGeom prst="rect">
            <a:avLst/>
          </a:prstGeom>
        </p:spPr>
      </p:pic>
      <p:pic>
        <p:nvPicPr>
          <p:cNvPr id="7" name="Рисунок 6"/>
          <p:cNvPicPr>
            <a:picLocks noChangeAspect="1"/>
          </p:cNvPicPr>
          <p:nvPr/>
        </p:nvPicPr>
        <p:blipFill>
          <a:blip r:embed="rId8"/>
          <a:stretch>
            <a:fillRect/>
          </a:stretch>
        </p:blipFill>
        <p:spPr>
          <a:xfrm>
            <a:off x="4579180" y="4922982"/>
            <a:ext cx="3539583" cy="1858809"/>
          </a:xfrm>
          <a:prstGeom prst="rect">
            <a:avLst/>
          </a:prstGeom>
        </p:spPr>
      </p:pic>
      <p:pic>
        <p:nvPicPr>
          <p:cNvPr id="5" name="Рисунок 4"/>
          <p:cNvPicPr>
            <a:picLocks noChangeAspect="1"/>
          </p:cNvPicPr>
          <p:nvPr/>
        </p:nvPicPr>
        <p:blipFill>
          <a:blip r:embed="rId9"/>
          <a:stretch>
            <a:fillRect/>
          </a:stretch>
        </p:blipFill>
        <p:spPr>
          <a:xfrm>
            <a:off x="7656945" y="2045482"/>
            <a:ext cx="1874982" cy="928627"/>
          </a:xfrm>
          <a:prstGeom prst="rect">
            <a:avLst/>
          </a:prstGeom>
        </p:spPr>
      </p:pic>
      <p:sp>
        <p:nvSpPr>
          <p:cNvPr id="15" name="TextBox 14"/>
          <p:cNvSpPr txBox="1"/>
          <p:nvPr/>
        </p:nvSpPr>
        <p:spPr>
          <a:xfrm>
            <a:off x="4145285" y="3382018"/>
            <a:ext cx="4684642" cy="923330"/>
          </a:xfrm>
          <a:prstGeom prst="rect">
            <a:avLst/>
          </a:prstGeom>
          <a:solidFill>
            <a:srgbClr val="FFFF00"/>
          </a:solidFill>
        </p:spPr>
        <p:txBody>
          <a:bodyPr wrap="square" rtlCol="0">
            <a:spAutoFit/>
          </a:bodyPr>
          <a:lstStyle/>
          <a:p>
            <a:r>
              <a:rPr lang="uk-UA" sz="5400" b="1" dirty="0" smtClean="0">
                <a:solidFill>
                  <a:srgbClr val="00B050"/>
                </a:solidFill>
              </a:rPr>
              <a:t>Зелений клас</a:t>
            </a:r>
            <a:endParaRPr lang="uk-UA" sz="5400" b="1" dirty="0">
              <a:solidFill>
                <a:srgbClr val="00B050"/>
              </a:solidFill>
            </a:endParaRPr>
          </a:p>
        </p:txBody>
      </p:sp>
    </p:spTree>
    <p:extLst>
      <p:ext uri="{BB962C8B-B14F-4D97-AF65-F5344CB8AC3E}">
        <p14:creationId xmlns:p14="http://schemas.microsoft.com/office/powerpoint/2010/main" val="2627626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1" y="0"/>
            <a:ext cx="12192000" cy="6858000"/>
          </a:xfrm>
          <a:prstGeom prst="rect">
            <a:avLst/>
          </a:prstGeom>
        </p:spPr>
      </p:pic>
      <p:sp>
        <p:nvSpPr>
          <p:cNvPr id="3" name="Объект 2"/>
          <p:cNvSpPr>
            <a:spLocks noGrp="1"/>
          </p:cNvSpPr>
          <p:nvPr>
            <p:ph idx="1"/>
          </p:nvPr>
        </p:nvSpPr>
        <p:spPr>
          <a:xfrm>
            <a:off x="711200" y="1644073"/>
            <a:ext cx="7386927" cy="1616363"/>
          </a:xfrm>
        </p:spPr>
        <p:txBody>
          <a:bodyPr>
            <a:noAutofit/>
          </a:bodyPr>
          <a:lstStyle/>
          <a:p>
            <a:pPr marL="0" indent="0">
              <a:buNone/>
            </a:pPr>
            <a:r>
              <a:rPr lang="uk-UA" sz="3200" b="1" dirty="0" smtClean="0">
                <a:latin typeface="Times New Roman" panose="02020603050405020304" pitchFamily="18" charset="0"/>
                <a:cs typeface="Times New Roman" panose="02020603050405020304" pitchFamily="18" charset="0"/>
              </a:rPr>
              <a:t>Січень 2022 року – перехід гімназії на фінансову автономію. </a:t>
            </a:r>
          </a:p>
          <a:p>
            <a:pPr marL="0" indent="0">
              <a:buNone/>
            </a:pPr>
            <a:r>
              <a:rPr lang="uk-UA" sz="3200" b="1" dirty="0" smtClean="0">
                <a:latin typeface="Times New Roman" panose="02020603050405020304" pitchFamily="18" charset="0"/>
                <a:cs typeface="Times New Roman" panose="02020603050405020304" pitchFamily="18" charset="0"/>
              </a:rPr>
              <a:t>У штат закладу введено посаду бухгалтера.</a:t>
            </a:r>
            <a:endParaRPr lang="uk-UA" sz="32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rot="253891">
            <a:off x="5788660" y="3095095"/>
            <a:ext cx="4184574" cy="262317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729721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3253339" y="1135781"/>
            <a:ext cx="6389425" cy="4304437"/>
          </a:xfrm>
        </p:spPr>
        <p:txBody>
          <a:bodyPr>
            <a:normAutofit/>
          </a:bodyPr>
          <a:lstStyle/>
          <a:p>
            <a:r>
              <a:rPr lang="uk-UA" sz="3100" b="1" dirty="0" smtClean="0">
                <a:solidFill>
                  <a:srgbClr val="FF0000"/>
                </a:solidFill>
                <a:latin typeface="Times New Roman" panose="02020603050405020304" pitchFamily="18" charset="0"/>
                <a:cs typeface="Times New Roman" panose="02020603050405020304" pitchFamily="18" charset="0"/>
              </a:rPr>
              <a:t>           24 лютого 2022 року – </a:t>
            </a:r>
            <a:br>
              <a:rPr lang="uk-UA" sz="3100" b="1" dirty="0" smtClean="0">
                <a:solidFill>
                  <a:srgbClr val="FF0000"/>
                </a:solidFill>
                <a:latin typeface="Times New Roman" panose="02020603050405020304" pitchFamily="18" charset="0"/>
                <a:cs typeface="Times New Roman" panose="02020603050405020304" pitchFamily="18" charset="0"/>
              </a:rPr>
            </a:br>
            <a:r>
              <a:rPr lang="uk-UA" sz="2700" dirty="0" smtClean="0">
                <a:latin typeface="Times New Roman" panose="02020603050405020304" pitchFamily="18" charset="0"/>
                <a:cs typeface="Times New Roman" panose="02020603050405020304" pitchFamily="18" charset="0"/>
              </a:rPr>
              <a:t>страшна звістка сколихнула нашу країну. </a:t>
            </a:r>
            <a:br>
              <a:rPr lang="uk-UA" sz="2700" dirty="0" smtClean="0">
                <a:latin typeface="Times New Roman" panose="02020603050405020304" pitchFamily="18" charset="0"/>
                <a:cs typeface="Times New Roman" panose="02020603050405020304" pitchFamily="18" charset="0"/>
              </a:rPr>
            </a:br>
            <a:r>
              <a:rPr lang="uk-UA" sz="2700" dirty="0" smtClean="0">
                <a:latin typeface="Times New Roman" panose="02020603050405020304" pitchFamily="18" charset="0"/>
                <a:cs typeface="Times New Roman" panose="02020603050405020304" pitchFamily="18" charset="0"/>
              </a:rPr>
              <a:t>З цього часу й до завершення навчального року </a:t>
            </a:r>
            <a:r>
              <a:rPr lang="uk-UA" sz="2700" dirty="0" err="1" smtClean="0">
                <a:latin typeface="Times New Roman" panose="02020603050405020304" pitchFamily="18" charset="0"/>
                <a:cs typeface="Times New Roman" panose="02020603050405020304" pitchFamily="18" charset="0"/>
              </a:rPr>
              <a:t>Ценявська</a:t>
            </a:r>
            <a:r>
              <a:rPr lang="uk-UA" sz="2700" dirty="0" smtClean="0">
                <a:latin typeface="Times New Roman" panose="02020603050405020304" pitchFamily="18" charset="0"/>
                <a:cs typeface="Times New Roman" panose="02020603050405020304" pitchFamily="18" charset="0"/>
              </a:rPr>
              <a:t> гімназія перейшла на дистанційне навчання.    </a:t>
            </a:r>
            <a:br>
              <a:rPr lang="uk-UA" sz="2700" dirty="0" smtClean="0">
                <a:latin typeface="Times New Roman" panose="02020603050405020304" pitchFamily="18" charset="0"/>
                <a:cs typeface="Times New Roman" panose="02020603050405020304" pitchFamily="18" charset="0"/>
              </a:rPr>
            </a:br>
            <a:r>
              <a:rPr lang="uk-UA" sz="2700" dirty="0" smtClean="0">
                <a:latin typeface="Times New Roman" panose="02020603050405020304" pitchFamily="18" charset="0"/>
                <a:cs typeface="Times New Roman" panose="02020603050405020304" pitchFamily="18" charset="0"/>
              </a:rPr>
              <a:t>    Педагоги тримали </a:t>
            </a:r>
            <a:r>
              <a:rPr lang="uk-UA" sz="2700" b="1" dirty="0" smtClean="0">
                <a:latin typeface="Times New Roman" panose="02020603050405020304" pitchFamily="18" charset="0"/>
                <a:cs typeface="Times New Roman" panose="02020603050405020304" pitchFamily="18" charset="0"/>
              </a:rPr>
              <a:t>освітній «фронт», </a:t>
            </a:r>
            <a:r>
              <a:rPr lang="uk-UA" sz="2700" dirty="0" smtClean="0">
                <a:latin typeface="Times New Roman" panose="02020603050405020304" pitchFamily="18" charset="0"/>
                <a:cs typeface="Times New Roman" panose="02020603050405020304" pitchFamily="18" charset="0"/>
              </a:rPr>
              <a:t>а ось технічний персонал у цей час тримав </a:t>
            </a:r>
            <a:r>
              <a:rPr lang="uk-UA" sz="2700" b="1" dirty="0" smtClean="0">
                <a:latin typeface="Times New Roman" panose="02020603050405020304" pitchFamily="18" charset="0"/>
                <a:cs typeface="Times New Roman" panose="02020603050405020304" pitchFamily="18" charset="0"/>
              </a:rPr>
              <a:t>«фронт» допомоги військовим.</a:t>
            </a:r>
            <a:br>
              <a:rPr lang="uk-UA" sz="2700" b="1" dirty="0" smtClean="0">
                <a:latin typeface="Times New Roman" panose="02020603050405020304" pitchFamily="18" charset="0"/>
                <a:cs typeface="Times New Roman" panose="02020603050405020304" pitchFamily="18" charset="0"/>
              </a:rPr>
            </a:br>
            <a:endParaRPr lang="uk-UA"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0196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a:srcRect l="1544" t="1815" r="1784"/>
          <a:stretch/>
        </p:blipFill>
        <p:spPr>
          <a:xfrm>
            <a:off x="175490" y="147782"/>
            <a:ext cx="11813309" cy="6710218"/>
          </a:xfrm>
          <a:prstGeom prst="rect">
            <a:avLst/>
          </a:prstGeom>
        </p:spPr>
      </p:pic>
      <p:pic>
        <p:nvPicPr>
          <p:cNvPr id="9" name="Объект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0364" y="515287"/>
            <a:ext cx="4830618" cy="2657403"/>
          </a:xfrm>
          <a:prstGeom prst="rect">
            <a:avLst/>
          </a:prstGeom>
          <a:ln>
            <a:noFill/>
          </a:ln>
          <a:effectLst>
            <a:softEdge rad="112500"/>
          </a:effectLst>
        </p:spPr>
      </p:pic>
      <p:pic>
        <p:nvPicPr>
          <p:cNvPr id="10" name="Рисунок 9"/>
          <p:cNvPicPr>
            <a:picLocks noChangeAspect="1"/>
          </p:cNvPicPr>
          <p:nvPr/>
        </p:nvPicPr>
        <p:blipFill rotWithShape="1">
          <a:blip r:embed="rId4" cstate="print">
            <a:extLst>
              <a:ext uri="{28A0092B-C50C-407E-A947-70E740481C1C}">
                <a14:useLocalDpi xmlns:a14="http://schemas.microsoft.com/office/drawing/2010/main" val="0"/>
              </a:ext>
            </a:extLst>
          </a:blip>
          <a:srcRect t="4775" b="15059"/>
          <a:stretch/>
        </p:blipFill>
        <p:spPr>
          <a:xfrm>
            <a:off x="7038109" y="350983"/>
            <a:ext cx="3990109" cy="2733963"/>
          </a:xfrm>
          <a:prstGeom prst="rect">
            <a:avLst/>
          </a:prstGeom>
          <a:ln>
            <a:noFill/>
          </a:ln>
          <a:effectLst>
            <a:softEdge rad="112500"/>
          </a:effectLst>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491" y="3740728"/>
            <a:ext cx="4747491" cy="2900218"/>
          </a:xfrm>
          <a:prstGeom prst="rect">
            <a:avLst/>
          </a:prstGeom>
          <a:ln>
            <a:noFill/>
          </a:ln>
          <a:effectLst>
            <a:softEdge rad="112500"/>
          </a:effectLst>
        </p:spPr>
      </p:pic>
      <p:pic>
        <p:nvPicPr>
          <p:cNvPr id="13" name="Рисунок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4073" y="3740728"/>
            <a:ext cx="4858327" cy="2798617"/>
          </a:xfrm>
          <a:prstGeom prst="rect">
            <a:avLst/>
          </a:prstGeom>
          <a:ln>
            <a:noFill/>
          </a:ln>
          <a:effectLst>
            <a:softEdge rad="112500"/>
          </a:effectLst>
        </p:spPr>
      </p:pic>
    </p:spTree>
    <p:extLst>
      <p:ext uri="{BB962C8B-B14F-4D97-AF65-F5344CB8AC3E}">
        <p14:creationId xmlns:p14="http://schemas.microsoft.com/office/powerpoint/2010/main" val="38821466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0" y="0"/>
            <a:ext cx="12192000" cy="685800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13" y="92365"/>
            <a:ext cx="5437677" cy="3195781"/>
          </a:xfrm>
          <a:prstGeom prst="rect">
            <a:avLst/>
          </a:prstGeom>
          <a:ln>
            <a:noFill/>
          </a:ln>
          <a:effectLst>
            <a:outerShdw blurRad="190500" algn="tl" rotWithShape="0">
              <a:srgbClr val="000000">
                <a:alpha val="70000"/>
              </a:srgbClr>
            </a:outerShdw>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b="16737"/>
          <a:stretch/>
        </p:blipFill>
        <p:spPr>
          <a:xfrm>
            <a:off x="6041877" y="92366"/>
            <a:ext cx="6065701" cy="3195780"/>
          </a:xfrm>
          <a:prstGeom prst="rect">
            <a:avLst/>
          </a:prstGeom>
          <a:ln>
            <a:noFill/>
          </a:ln>
          <a:effectLst>
            <a:outerShdw blurRad="190500" algn="tl" rotWithShape="0">
              <a:srgbClr val="000000">
                <a:alpha val="70000"/>
              </a:srgbClr>
            </a:outerShd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9738" y="3592948"/>
            <a:ext cx="5909978" cy="3191160"/>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313" y="3592948"/>
            <a:ext cx="5614414" cy="30849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74504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1736436" y="1080655"/>
            <a:ext cx="8866909" cy="4221018"/>
          </a:xfrm>
        </p:spPr>
        <p:txBody>
          <a:bodyPr>
            <a:noAutofit/>
          </a:bodyPr>
          <a:lstStyle/>
          <a:p>
            <a:r>
              <a:rPr lang="uk-UA" sz="3200" b="1" dirty="0" smtClean="0">
                <a:solidFill>
                  <a:schemeClr val="bg1"/>
                </a:solidFill>
                <a:latin typeface="Times New Roman" panose="02020603050405020304" pitchFamily="18" charset="0"/>
                <a:cs typeface="Times New Roman" panose="02020603050405020304" pitchFamily="18" charset="0"/>
              </a:rPr>
              <a:t>Для того, щоб розпочати очне навчання в умовах воєнного часу з 1 вересня 2022 року, потрібно було облаштувати укриття, у якому мали б перебувати учні під час повітряної тривоги.</a:t>
            </a:r>
            <a:br>
              <a:rPr lang="uk-UA" sz="3200" b="1" dirty="0" smtClean="0">
                <a:solidFill>
                  <a:schemeClr val="bg1"/>
                </a:solidFill>
                <a:latin typeface="Times New Roman" panose="02020603050405020304" pitchFamily="18" charset="0"/>
                <a:cs typeface="Times New Roman" panose="02020603050405020304" pitchFamily="18" charset="0"/>
              </a:rPr>
            </a:br>
            <a:r>
              <a:rPr lang="uk-UA" sz="3200" b="1" dirty="0" smtClean="0">
                <a:solidFill>
                  <a:schemeClr val="bg1"/>
                </a:solidFill>
                <a:latin typeface="Times New Roman" panose="02020603050405020304" pitchFamily="18" charset="0"/>
                <a:cs typeface="Times New Roman" panose="02020603050405020304" pitchFamily="18" charset="0"/>
              </a:rPr>
              <a:t>Власними силами та за батьківською допомогою укриття на початок навчального року облаштовано. 2022-2023 навчальний рік   розпочато очним навчанням. </a:t>
            </a:r>
            <a:r>
              <a:rPr lang="uk-UA" sz="3600" b="1" dirty="0" smtClean="0">
                <a:solidFill>
                  <a:schemeClr val="bg1"/>
                </a:solidFill>
                <a:latin typeface="Times New Roman" panose="02020603050405020304" pitchFamily="18" charset="0"/>
                <a:cs typeface="Times New Roman" panose="02020603050405020304" pitchFamily="18" charset="0"/>
              </a:rPr>
              <a:t/>
            </a:r>
            <a:br>
              <a:rPr lang="uk-UA" sz="3600" b="1" dirty="0" smtClean="0">
                <a:solidFill>
                  <a:schemeClr val="bg1"/>
                </a:solidFill>
                <a:latin typeface="Times New Roman" panose="02020603050405020304" pitchFamily="18" charset="0"/>
                <a:cs typeface="Times New Roman" panose="02020603050405020304" pitchFamily="18" charset="0"/>
              </a:rPr>
            </a:br>
            <a:endParaRPr lang="uk-UA"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3313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1527" y="3429000"/>
            <a:ext cx="4451927" cy="333894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0486" y="75046"/>
            <a:ext cx="4471940" cy="32500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1866" y="3230417"/>
            <a:ext cx="2600165" cy="346688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6553" y="147782"/>
            <a:ext cx="3901337" cy="2926003"/>
          </a:xfrm>
          <a:prstGeom prst="rect">
            <a:avLst/>
          </a:prstGeom>
          <a:ln>
            <a:noFill/>
          </a:ln>
          <a:effectLst>
            <a:outerShdw blurRad="292100" dist="139700" dir="2700000" algn="tl" rotWithShape="0">
              <a:srgbClr val="333333">
                <a:alpha val="65000"/>
              </a:srgbClr>
            </a:outerShdw>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4408" y="3565237"/>
            <a:ext cx="4285964" cy="32027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 name="Рисунок 9"/>
          <p:cNvPicPr>
            <a:picLocks noChangeAspect="1"/>
          </p:cNvPicPr>
          <p:nvPr/>
        </p:nvPicPr>
        <p:blipFill>
          <a:blip r:embed="rId7"/>
          <a:stretch>
            <a:fillRect/>
          </a:stretch>
        </p:blipFill>
        <p:spPr>
          <a:xfrm>
            <a:off x="8978482" y="246495"/>
            <a:ext cx="3011054" cy="3011054"/>
          </a:xfrm>
          <a:prstGeom prst="rect">
            <a:avLst/>
          </a:prstGeom>
          <a:ln>
            <a:solidFill>
              <a:srgbClr val="002060"/>
            </a:solidFill>
          </a:ln>
        </p:spPr>
      </p:pic>
    </p:spTree>
    <p:extLst>
      <p:ext uri="{BB962C8B-B14F-4D97-AF65-F5344CB8AC3E}">
        <p14:creationId xmlns:p14="http://schemas.microsoft.com/office/powerpoint/2010/main" val="4287555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53536" y="3932670"/>
            <a:ext cx="4655801" cy="28333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153" y="205508"/>
            <a:ext cx="3789011" cy="356754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6319" y="205508"/>
            <a:ext cx="3624518" cy="356754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3992" y="205508"/>
            <a:ext cx="4143855" cy="656474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Рисунок 8"/>
          <p:cNvPicPr>
            <a:picLocks noChangeAspect="1"/>
          </p:cNvPicPr>
          <p:nvPr/>
        </p:nvPicPr>
        <p:blipFill>
          <a:blip r:embed="rId6"/>
          <a:stretch>
            <a:fillRect/>
          </a:stretch>
        </p:blipFill>
        <p:spPr>
          <a:xfrm>
            <a:off x="268551" y="4157662"/>
            <a:ext cx="2608407" cy="2608407"/>
          </a:xfrm>
          <a:prstGeom prst="rect">
            <a:avLst/>
          </a:prstGeom>
        </p:spPr>
      </p:pic>
    </p:spTree>
    <p:extLst>
      <p:ext uri="{BB962C8B-B14F-4D97-AF65-F5344CB8AC3E}">
        <p14:creationId xmlns:p14="http://schemas.microsoft.com/office/powerpoint/2010/main" val="34545465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345" y="365125"/>
            <a:ext cx="6012874" cy="863311"/>
          </a:xfrm>
        </p:spPr>
        <p:txBody>
          <a:bodyPr/>
          <a:lstStyle/>
          <a:p>
            <a:r>
              <a:rPr lang="uk-UA" dirty="0" smtClean="0">
                <a:latin typeface="Times New Roman" panose="02020603050405020304" pitchFamily="18" charset="0"/>
                <a:cs typeface="Times New Roman" panose="02020603050405020304" pitchFamily="18" charset="0"/>
              </a:rPr>
              <a:t>Використання укриття:</a:t>
            </a:r>
            <a:endParaRPr lang="uk-UA"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130473" y="1"/>
            <a:ext cx="5061527" cy="6857999"/>
          </a:xfrm>
          <a:prstGeom prst="rect">
            <a:avLst/>
          </a:prstGeom>
        </p:spPr>
      </p:pic>
      <p:sp>
        <p:nvSpPr>
          <p:cNvPr id="5" name="TextBox 4"/>
          <p:cNvSpPr txBox="1"/>
          <p:nvPr/>
        </p:nvSpPr>
        <p:spPr>
          <a:xfrm>
            <a:off x="8054109" y="1397915"/>
            <a:ext cx="3491346" cy="830997"/>
          </a:xfrm>
          <a:prstGeom prst="rect">
            <a:avLst/>
          </a:prstGeom>
          <a:noFill/>
        </p:spPr>
        <p:txBody>
          <a:bodyPr wrap="square" rtlCol="0">
            <a:spAutoFit/>
          </a:bodyPr>
          <a:lstStyle/>
          <a:p>
            <a:r>
              <a:rPr lang="uk-UA" sz="2400" b="1" dirty="0" smtClean="0"/>
              <a:t>Наявні місця для сидіння на всіх учнів</a:t>
            </a:r>
            <a:endParaRPr lang="uk-UA" sz="2400" b="1" dirty="0"/>
          </a:p>
        </p:txBody>
      </p:sp>
      <p:sp>
        <p:nvSpPr>
          <p:cNvPr id="7" name="TextBox 6"/>
          <p:cNvSpPr txBox="1"/>
          <p:nvPr/>
        </p:nvSpPr>
        <p:spPr>
          <a:xfrm>
            <a:off x="7906327" y="365126"/>
            <a:ext cx="3749964" cy="646331"/>
          </a:xfrm>
          <a:prstGeom prst="rect">
            <a:avLst/>
          </a:prstGeom>
          <a:noFill/>
        </p:spPr>
        <p:txBody>
          <a:bodyPr wrap="square" rtlCol="0">
            <a:spAutoFit/>
          </a:bodyPr>
          <a:lstStyle/>
          <a:p>
            <a:r>
              <a:rPr lang="uk-UA" b="1" dirty="0" smtClean="0"/>
              <a:t>Розроблено алгоритм дій під час сигналу «Повітряна тривога!»</a:t>
            </a:r>
            <a:endParaRPr lang="uk-UA" b="1" dirty="0"/>
          </a:p>
        </p:txBody>
      </p:sp>
      <p:sp>
        <p:nvSpPr>
          <p:cNvPr id="8" name="TextBox 7"/>
          <p:cNvSpPr txBox="1"/>
          <p:nvPr/>
        </p:nvSpPr>
        <p:spPr>
          <a:xfrm>
            <a:off x="8220364" y="2389428"/>
            <a:ext cx="2974109" cy="830997"/>
          </a:xfrm>
          <a:prstGeom prst="rect">
            <a:avLst/>
          </a:prstGeom>
          <a:noFill/>
        </p:spPr>
        <p:txBody>
          <a:bodyPr wrap="square" rtlCol="0">
            <a:spAutoFit/>
          </a:bodyPr>
          <a:lstStyle/>
          <a:p>
            <a:r>
              <a:rPr lang="uk-UA" sz="2400" dirty="0" smtClean="0"/>
              <a:t>Забезпечено запасами їжі та води</a:t>
            </a:r>
            <a:endParaRPr lang="uk-UA" sz="2400" dirty="0"/>
          </a:p>
        </p:txBody>
      </p:sp>
      <p:sp>
        <p:nvSpPr>
          <p:cNvPr id="9" name="TextBox 8"/>
          <p:cNvSpPr txBox="1"/>
          <p:nvPr/>
        </p:nvSpPr>
        <p:spPr>
          <a:xfrm>
            <a:off x="7952509" y="3592945"/>
            <a:ext cx="3389747" cy="646331"/>
          </a:xfrm>
          <a:prstGeom prst="rect">
            <a:avLst/>
          </a:prstGeom>
          <a:noFill/>
        </p:spPr>
        <p:txBody>
          <a:bodyPr wrap="square" rtlCol="0">
            <a:spAutoFit/>
          </a:bodyPr>
          <a:lstStyle/>
          <a:p>
            <a:r>
              <a:rPr lang="uk-UA" dirty="0" smtClean="0"/>
              <a:t>Забезпечено медикаментами, вогнегасниками</a:t>
            </a:r>
            <a:endParaRPr lang="uk-UA" dirty="0"/>
          </a:p>
        </p:txBody>
      </p:sp>
      <p:sp>
        <p:nvSpPr>
          <p:cNvPr id="10" name="TextBox 9"/>
          <p:cNvSpPr txBox="1"/>
          <p:nvPr/>
        </p:nvSpPr>
        <p:spPr>
          <a:xfrm>
            <a:off x="7952508" y="4584458"/>
            <a:ext cx="3389747" cy="830997"/>
          </a:xfrm>
          <a:prstGeom prst="rect">
            <a:avLst/>
          </a:prstGeom>
          <a:noFill/>
        </p:spPr>
        <p:txBody>
          <a:bodyPr wrap="square" rtlCol="0">
            <a:spAutoFit/>
          </a:bodyPr>
          <a:lstStyle/>
          <a:p>
            <a:r>
              <a:rPr lang="uk-UA" sz="1600" dirty="0" smtClean="0"/>
              <a:t>Наявні евакуаційні виходи, шанцевий інструмент, тепло та водопостачання</a:t>
            </a:r>
            <a:endParaRPr lang="uk-UA" sz="1600" dirty="0"/>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982" y="1228436"/>
            <a:ext cx="3084946" cy="231370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8365" y="1564944"/>
            <a:ext cx="3306617" cy="24799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9353" y="4140201"/>
            <a:ext cx="1928092" cy="255050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836" y="3916110"/>
            <a:ext cx="4107103" cy="27293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3732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0"/>
            <a:ext cx="12260407" cy="6858000"/>
          </a:xfrm>
          <a:prstGeom prst="rect">
            <a:avLst/>
          </a:prstGeom>
        </p:spPr>
      </p:pic>
      <p:sp>
        <p:nvSpPr>
          <p:cNvPr id="2" name="Заголовок 1"/>
          <p:cNvSpPr>
            <a:spLocks noGrp="1"/>
          </p:cNvSpPr>
          <p:nvPr>
            <p:ph type="title"/>
          </p:nvPr>
        </p:nvSpPr>
        <p:spPr>
          <a:xfrm>
            <a:off x="5384799" y="4156364"/>
            <a:ext cx="6875607" cy="2701636"/>
          </a:xfrm>
        </p:spPr>
        <p:txBody>
          <a:bodyPr>
            <a:noAutofit/>
          </a:bodyPr>
          <a:lstStyle/>
          <a:p>
            <a:r>
              <a:rPr lang="uk-UA" sz="3600" b="1" dirty="0" smtClean="0">
                <a:latin typeface="Times New Roman" panose="02020603050405020304" pitchFamily="18" charset="0"/>
                <a:cs typeface="Times New Roman" panose="02020603050405020304" pitchFamily="18" charset="0"/>
              </a:rPr>
              <a:t>За сприяння директора Західної Мультисервісної Мережі, в укриття проведено інтернет та надано </a:t>
            </a:r>
            <a:r>
              <a:rPr lang="uk-UA" sz="3600" b="1" dirty="0" err="1" smtClean="0">
                <a:latin typeface="Times New Roman" panose="02020603050405020304" pitchFamily="18" charset="0"/>
                <a:cs typeface="Times New Roman" panose="02020603050405020304" pitchFamily="18" charset="0"/>
              </a:rPr>
              <a:t>роутер</a:t>
            </a:r>
            <a:r>
              <a:rPr lang="uk-UA" sz="3600" b="1" dirty="0" smtClean="0">
                <a:latin typeface="Times New Roman" panose="02020603050405020304" pitchFamily="18" charset="0"/>
                <a:cs typeface="Times New Roman" panose="02020603050405020304" pitchFamily="18" charset="0"/>
              </a:rPr>
              <a:t> для підсилення мережі.</a:t>
            </a:r>
            <a:endParaRPr lang="uk-UA" sz="3600" b="1"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8586" y="1107016"/>
            <a:ext cx="6301895" cy="4858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164025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pic>
        <p:nvPicPr>
          <p:cNvPr id="9" name="Объект 8"/>
          <p:cNvPicPr>
            <a:picLocks noGrp="1" noChangeAspect="1"/>
          </p:cNvPicPr>
          <p:nvPr>
            <p:ph idx="1"/>
          </p:nvPr>
        </p:nvPicPr>
        <p:blipFill>
          <a:blip r:embed="rId2"/>
          <a:stretch>
            <a:fillRect/>
          </a:stretch>
        </p:blipFill>
        <p:spPr>
          <a:xfrm>
            <a:off x="0" y="0"/>
            <a:ext cx="12192000" cy="6849908"/>
          </a:xfrm>
          <a:prstGeom prst="rect">
            <a:avLst/>
          </a:prstGeom>
        </p:spPr>
      </p:pic>
      <p:pic>
        <p:nvPicPr>
          <p:cNvPr id="10" name="Рисунок 9"/>
          <p:cNvPicPr>
            <a:picLocks noChangeAspect="1"/>
          </p:cNvPicPr>
          <p:nvPr/>
        </p:nvPicPr>
        <p:blipFill>
          <a:blip r:embed="rId3"/>
          <a:stretch>
            <a:fillRect/>
          </a:stretch>
        </p:blipFill>
        <p:spPr>
          <a:xfrm rot="21416677">
            <a:off x="2521361" y="361976"/>
            <a:ext cx="9207258" cy="6246993"/>
          </a:xfrm>
          <a:prstGeom prst="rect">
            <a:avLst/>
          </a:prstGeom>
        </p:spPr>
      </p:pic>
      <p:sp>
        <p:nvSpPr>
          <p:cNvPr id="11" name="TextBox 10"/>
          <p:cNvSpPr txBox="1"/>
          <p:nvPr/>
        </p:nvSpPr>
        <p:spPr>
          <a:xfrm rot="471488">
            <a:off x="3067564" y="1070849"/>
            <a:ext cx="3723104" cy="2308324"/>
          </a:xfrm>
          <a:prstGeom prst="rect">
            <a:avLst/>
          </a:prstGeom>
          <a:noFill/>
        </p:spPr>
        <p:txBody>
          <a:bodyPr wrap="square" rtlCol="0">
            <a:spAutoFit/>
          </a:bodyPr>
          <a:lstStyle/>
          <a:p>
            <a:r>
              <a:rPr lang="uk-UA" sz="2400" b="1" dirty="0" smtClean="0">
                <a:solidFill>
                  <a:srgbClr val="00B0F0"/>
                </a:solidFill>
                <a:latin typeface="Times New Roman" panose="02020603050405020304" pitchFamily="18" charset="0"/>
                <a:cs typeface="Times New Roman" panose="02020603050405020304" pitchFamily="18" charset="0"/>
              </a:rPr>
              <a:t>…Знайти своє покликання – це значить вибрати той життєвий шлях, на якому принесеш найбільше користі.           </a:t>
            </a:r>
            <a:r>
              <a:rPr lang="uk-UA" sz="1400" b="1" dirty="0" smtClean="0">
                <a:solidFill>
                  <a:srgbClr val="00B0F0"/>
                </a:solidFill>
                <a:latin typeface="Times New Roman" panose="02020603050405020304" pitchFamily="18" charset="0"/>
                <a:cs typeface="Times New Roman" panose="02020603050405020304" pitchFamily="18" charset="0"/>
              </a:rPr>
              <a:t>В. Сухомлинський</a:t>
            </a:r>
            <a:endParaRPr lang="uk-UA" b="1" dirty="0">
              <a:solidFill>
                <a:srgbClr val="00B0F0"/>
              </a:solidFill>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rot="20881784">
            <a:off x="3647992" y="3489293"/>
            <a:ext cx="3505329" cy="2523768"/>
          </a:xfrm>
          <a:prstGeom prst="rect">
            <a:avLst/>
          </a:prstGeom>
        </p:spPr>
        <p:txBody>
          <a:bodyPr wrap="square">
            <a:spAutoFit/>
          </a:bodyPr>
          <a:lstStyle/>
          <a:p>
            <a:r>
              <a:rPr lang="ru-RU" sz="2000" b="1" dirty="0" smtClean="0">
                <a:solidFill>
                  <a:srgbClr val="0070C0"/>
                </a:solidFill>
                <a:latin typeface="Times New Roman" panose="02020603050405020304" pitchFamily="18" charset="0"/>
                <a:cs typeface="Times New Roman" panose="02020603050405020304" pitchFamily="18" charset="0"/>
              </a:rPr>
              <a:t>Школа — </a:t>
            </a:r>
            <a:r>
              <a:rPr lang="ru-RU" sz="2000" b="1" dirty="0" err="1" smtClean="0">
                <a:solidFill>
                  <a:srgbClr val="0070C0"/>
                </a:solidFill>
                <a:latin typeface="Times New Roman" panose="02020603050405020304" pitchFamily="18" charset="0"/>
                <a:cs typeface="Times New Roman" panose="02020603050405020304" pitchFamily="18" charset="0"/>
              </a:rPr>
              <a:t>це</a:t>
            </a:r>
            <a:r>
              <a:rPr lang="ru-RU" sz="2000" b="1" dirty="0" smtClean="0">
                <a:solidFill>
                  <a:srgbClr val="0070C0"/>
                </a:solidFill>
                <a:latin typeface="Times New Roman" panose="02020603050405020304" pitchFamily="18" charset="0"/>
                <a:cs typeface="Times New Roman" panose="02020603050405020304" pitchFamily="18" charset="0"/>
              </a:rPr>
              <a:t> </a:t>
            </a:r>
          </a:p>
          <a:p>
            <a:r>
              <a:rPr lang="ru-RU" sz="2000" b="1" dirty="0" err="1" smtClean="0">
                <a:solidFill>
                  <a:srgbClr val="0070C0"/>
                </a:solidFill>
                <a:latin typeface="Times New Roman" panose="02020603050405020304" pitchFamily="18" charset="0"/>
                <a:cs typeface="Times New Roman" panose="02020603050405020304" pitchFamily="18" charset="0"/>
              </a:rPr>
              <a:t>майстерня</a:t>
            </a:r>
            <a:r>
              <a:rPr lang="ru-RU" sz="2000" b="1" dirty="0" smtClean="0">
                <a:solidFill>
                  <a:srgbClr val="0070C0"/>
                </a:solidFill>
                <a:latin typeface="Times New Roman" panose="02020603050405020304" pitchFamily="18" charset="0"/>
                <a:cs typeface="Times New Roman" panose="02020603050405020304" pitchFamily="18" charset="0"/>
              </a:rPr>
              <a:t>, </a:t>
            </a:r>
          </a:p>
          <a:p>
            <a:r>
              <a:rPr lang="ru-RU" sz="2000" b="1" dirty="0" smtClean="0">
                <a:solidFill>
                  <a:srgbClr val="0070C0"/>
                </a:solidFill>
                <a:latin typeface="Times New Roman" panose="02020603050405020304" pitchFamily="18" charset="0"/>
                <a:cs typeface="Times New Roman" panose="02020603050405020304" pitchFamily="18" charset="0"/>
              </a:rPr>
              <a:t>де </a:t>
            </a:r>
            <a:r>
              <a:rPr lang="ru-RU" sz="2000" b="1" dirty="0" err="1" smtClean="0">
                <a:solidFill>
                  <a:srgbClr val="0070C0"/>
                </a:solidFill>
                <a:latin typeface="Times New Roman" panose="02020603050405020304" pitchFamily="18" charset="0"/>
                <a:cs typeface="Times New Roman" panose="02020603050405020304" pitchFamily="18" charset="0"/>
              </a:rPr>
              <a:t>формується</a:t>
            </a:r>
            <a:r>
              <a:rPr lang="ru-RU" sz="2000" b="1" dirty="0" smtClean="0">
                <a:solidFill>
                  <a:srgbClr val="0070C0"/>
                </a:solidFill>
                <a:latin typeface="Times New Roman" panose="02020603050405020304" pitchFamily="18" charset="0"/>
                <a:cs typeface="Times New Roman" panose="02020603050405020304" pitchFamily="18" charset="0"/>
              </a:rPr>
              <a:t> думка </a:t>
            </a:r>
            <a:r>
              <a:rPr lang="ru-RU" sz="2000" b="1" dirty="0" err="1" smtClean="0">
                <a:solidFill>
                  <a:srgbClr val="0070C0"/>
                </a:solidFill>
                <a:latin typeface="Times New Roman" panose="02020603050405020304" pitchFamily="18" charset="0"/>
                <a:cs typeface="Times New Roman" panose="02020603050405020304" pitchFamily="18" charset="0"/>
              </a:rPr>
              <a:t>підростаючого</a:t>
            </a:r>
            <a:r>
              <a:rPr lang="ru-RU" sz="2000" b="1" dirty="0" smtClean="0">
                <a:solidFill>
                  <a:srgbClr val="0070C0"/>
                </a:solidFill>
                <a:latin typeface="Times New Roman" panose="02020603050405020304" pitchFamily="18" charset="0"/>
                <a:cs typeface="Times New Roman" panose="02020603050405020304" pitchFamily="18" charset="0"/>
              </a:rPr>
              <a:t> </a:t>
            </a:r>
            <a:r>
              <a:rPr lang="ru-RU" sz="2000" b="1" dirty="0" err="1" smtClean="0">
                <a:solidFill>
                  <a:srgbClr val="0070C0"/>
                </a:solidFill>
                <a:latin typeface="Times New Roman" panose="02020603050405020304" pitchFamily="18" charset="0"/>
                <a:cs typeface="Times New Roman" panose="02020603050405020304" pitchFamily="18" charset="0"/>
              </a:rPr>
              <a:t>покоління</a:t>
            </a:r>
            <a:r>
              <a:rPr lang="ru-RU" sz="2000" b="1" dirty="0" smtClean="0">
                <a:solidFill>
                  <a:srgbClr val="0070C0"/>
                </a:solidFill>
                <a:latin typeface="Times New Roman" panose="02020603050405020304" pitchFamily="18" charset="0"/>
                <a:cs typeface="Times New Roman" panose="02020603050405020304" pitchFamily="18" charset="0"/>
              </a:rPr>
              <a:t>, треба </a:t>
            </a:r>
            <a:r>
              <a:rPr lang="ru-RU" sz="2000" b="1" dirty="0" err="1" smtClean="0">
                <a:solidFill>
                  <a:srgbClr val="0070C0"/>
                </a:solidFill>
                <a:latin typeface="Times New Roman" panose="02020603050405020304" pitchFamily="18" charset="0"/>
                <a:cs typeface="Times New Roman" panose="02020603050405020304" pitchFamily="18" charset="0"/>
              </a:rPr>
              <a:t>міцно</a:t>
            </a:r>
            <a:r>
              <a:rPr lang="ru-RU" sz="2000" b="1" dirty="0" smtClean="0">
                <a:solidFill>
                  <a:srgbClr val="0070C0"/>
                </a:solidFill>
                <a:latin typeface="Times New Roman" panose="02020603050405020304" pitchFamily="18" charset="0"/>
                <a:cs typeface="Times New Roman" panose="02020603050405020304" pitchFamily="18" charset="0"/>
              </a:rPr>
              <a:t> </a:t>
            </a:r>
            <a:r>
              <a:rPr lang="ru-RU" sz="2000" b="1" dirty="0" err="1" smtClean="0">
                <a:solidFill>
                  <a:srgbClr val="0070C0"/>
                </a:solidFill>
                <a:latin typeface="Times New Roman" panose="02020603050405020304" pitchFamily="18" charset="0"/>
                <a:cs typeface="Times New Roman" panose="02020603050405020304" pitchFamily="18" charset="0"/>
              </a:rPr>
              <a:t>тримати</a:t>
            </a:r>
            <a:r>
              <a:rPr lang="ru-RU" sz="2000" b="1" dirty="0" smtClean="0">
                <a:solidFill>
                  <a:srgbClr val="0070C0"/>
                </a:solidFill>
                <a:latin typeface="Times New Roman" panose="02020603050405020304" pitchFamily="18" charset="0"/>
                <a:cs typeface="Times New Roman" panose="02020603050405020304" pitchFamily="18" charset="0"/>
              </a:rPr>
              <a:t> </a:t>
            </a:r>
            <a:r>
              <a:rPr lang="ru-RU" sz="2000" b="1" dirty="0" err="1" smtClean="0">
                <a:solidFill>
                  <a:srgbClr val="0070C0"/>
                </a:solidFill>
                <a:latin typeface="Times New Roman" panose="02020603050405020304" pitchFamily="18" charset="0"/>
                <a:cs typeface="Times New Roman" panose="02020603050405020304" pitchFamily="18" charset="0"/>
              </a:rPr>
              <a:t>її</a:t>
            </a:r>
            <a:r>
              <a:rPr lang="ru-RU" sz="2000" b="1" dirty="0" smtClean="0">
                <a:solidFill>
                  <a:srgbClr val="0070C0"/>
                </a:solidFill>
                <a:latin typeface="Times New Roman" panose="02020603050405020304" pitchFamily="18" charset="0"/>
                <a:cs typeface="Times New Roman" panose="02020603050405020304" pitchFamily="18" charset="0"/>
              </a:rPr>
              <a:t> в руках, </a:t>
            </a:r>
            <a:r>
              <a:rPr lang="ru-RU" sz="2000" b="1" dirty="0" err="1" smtClean="0">
                <a:solidFill>
                  <a:srgbClr val="0070C0"/>
                </a:solidFill>
                <a:latin typeface="Times New Roman" panose="02020603050405020304" pitchFamily="18" charset="0"/>
                <a:cs typeface="Times New Roman" panose="02020603050405020304" pitchFamily="18" charset="0"/>
              </a:rPr>
              <a:t>якщо</a:t>
            </a:r>
            <a:r>
              <a:rPr lang="ru-RU" sz="2000" b="1" dirty="0" smtClean="0">
                <a:solidFill>
                  <a:srgbClr val="0070C0"/>
                </a:solidFill>
                <a:latin typeface="Times New Roman" panose="02020603050405020304" pitchFamily="18" charset="0"/>
                <a:cs typeface="Times New Roman" panose="02020603050405020304" pitchFamily="18" charset="0"/>
              </a:rPr>
              <a:t> не </a:t>
            </a:r>
            <a:r>
              <a:rPr lang="ru-RU" sz="2000" b="1" dirty="0" err="1" smtClean="0">
                <a:solidFill>
                  <a:srgbClr val="0070C0"/>
                </a:solidFill>
                <a:latin typeface="Times New Roman" panose="02020603050405020304" pitchFamily="18" charset="0"/>
                <a:cs typeface="Times New Roman" panose="02020603050405020304" pitchFamily="18" charset="0"/>
              </a:rPr>
              <a:t>хочеш</a:t>
            </a:r>
            <a:r>
              <a:rPr lang="ru-RU" sz="2000" b="1" dirty="0" smtClean="0">
                <a:solidFill>
                  <a:srgbClr val="0070C0"/>
                </a:solidFill>
                <a:latin typeface="Times New Roman" panose="02020603050405020304" pitchFamily="18" charset="0"/>
                <a:cs typeface="Times New Roman" panose="02020603050405020304" pitchFamily="18" charset="0"/>
              </a:rPr>
              <a:t> </a:t>
            </a:r>
            <a:r>
              <a:rPr lang="ru-RU" sz="2000" b="1" dirty="0" err="1" smtClean="0">
                <a:solidFill>
                  <a:srgbClr val="0070C0"/>
                </a:solidFill>
                <a:latin typeface="Times New Roman" panose="02020603050405020304" pitchFamily="18" charset="0"/>
                <a:cs typeface="Times New Roman" panose="02020603050405020304" pitchFamily="18" charset="0"/>
              </a:rPr>
              <a:t>вип</a:t>
            </a:r>
            <a:r>
              <a:rPr lang="ru-RU" b="1" dirty="0" err="1" smtClean="0">
                <a:solidFill>
                  <a:srgbClr val="0070C0"/>
                </a:solidFill>
                <a:latin typeface="Times New Roman" panose="02020603050405020304" pitchFamily="18" charset="0"/>
                <a:cs typeface="Times New Roman" panose="02020603050405020304" pitchFamily="18" charset="0"/>
              </a:rPr>
              <a:t>устити</a:t>
            </a:r>
            <a:r>
              <a:rPr lang="ru-RU" b="1" dirty="0" smtClean="0">
                <a:solidFill>
                  <a:srgbClr val="0070C0"/>
                </a:solidFill>
                <a:latin typeface="Times New Roman" panose="02020603050405020304" pitchFamily="18" charset="0"/>
                <a:cs typeface="Times New Roman" panose="02020603050405020304" pitchFamily="18" charset="0"/>
              </a:rPr>
              <a:t> з рук </a:t>
            </a:r>
            <a:r>
              <a:rPr lang="ru-RU" b="1" dirty="0" err="1" smtClean="0">
                <a:solidFill>
                  <a:srgbClr val="0070C0"/>
                </a:solidFill>
                <a:latin typeface="Times New Roman" panose="02020603050405020304" pitchFamily="18" charset="0"/>
                <a:cs typeface="Times New Roman" panose="02020603050405020304" pitchFamily="18" charset="0"/>
              </a:rPr>
              <a:t>майбутнє</a:t>
            </a:r>
            <a:endParaRPr lang="ru-RU" b="1" dirty="0" smtClean="0">
              <a:solidFill>
                <a:srgbClr val="0070C0"/>
              </a:solidFill>
              <a:latin typeface="Times New Roman" panose="02020603050405020304" pitchFamily="18" charset="0"/>
              <a:cs typeface="Times New Roman" panose="02020603050405020304" pitchFamily="18" charset="0"/>
            </a:endParaRPr>
          </a:p>
          <a:p>
            <a:r>
              <a:rPr lang="ru-RU" b="1" dirty="0" smtClean="0">
                <a:latin typeface="Times New Roman" panose="02020603050405020304" pitchFamily="18" charset="0"/>
                <a:cs typeface="Times New Roman" panose="02020603050405020304" pitchFamily="18" charset="0"/>
              </a:rPr>
              <a:t>                        </a:t>
            </a:r>
            <a:r>
              <a:rPr lang="ru-RU" b="1" dirty="0" err="1" smtClean="0">
                <a:solidFill>
                  <a:srgbClr val="0070C0"/>
                </a:solidFill>
                <a:latin typeface="Times New Roman" panose="02020603050405020304" pitchFamily="18" charset="0"/>
                <a:cs typeface="Times New Roman" panose="02020603050405020304" pitchFamily="18" charset="0"/>
              </a:rPr>
              <a:t>Анрі</a:t>
            </a:r>
            <a:r>
              <a:rPr lang="ru-RU" b="1" dirty="0" smtClean="0">
                <a:solidFill>
                  <a:srgbClr val="0070C0"/>
                </a:solidFill>
                <a:latin typeface="Times New Roman" panose="02020603050405020304" pitchFamily="18" charset="0"/>
                <a:cs typeface="Times New Roman" panose="02020603050405020304" pitchFamily="18" charset="0"/>
              </a:rPr>
              <a:t> Барбюс         </a:t>
            </a:r>
            <a:endParaRPr lang="uk-UA" b="1" dirty="0">
              <a:solidFill>
                <a:srgbClr val="0070C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rot="21039938">
            <a:off x="7365020" y="618471"/>
            <a:ext cx="3512573" cy="4093428"/>
          </a:xfrm>
          <a:prstGeom prst="rect">
            <a:avLst/>
          </a:prstGeom>
          <a:noFill/>
        </p:spPr>
        <p:txBody>
          <a:bodyPr wrap="square" rtlCol="0">
            <a:spAutoFit/>
          </a:bodyPr>
          <a:lstStyle/>
          <a:p>
            <a:r>
              <a:rPr lang="uk-UA" sz="2000" b="1" dirty="0">
                <a:solidFill>
                  <a:srgbClr val="002060"/>
                </a:solidFill>
                <a:latin typeface="Times New Roman" panose="02020603050405020304" pitchFamily="18" charset="0"/>
                <a:cs typeface="Times New Roman" panose="02020603050405020304" pitchFamily="18" charset="0"/>
              </a:rPr>
              <a:t>В</a:t>
            </a:r>
            <a:r>
              <a:rPr lang="uk-UA" sz="2000" b="1" dirty="0" smtClean="0">
                <a:solidFill>
                  <a:srgbClr val="002060"/>
                </a:solidFill>
                <a:latin typeface="Times New Roman" panose="02020603050405020304" pitchFamily="18" charset="0"/>
                <a:cs typeface="Times New Roman" panose="02020603050405020304" pitchFamily="18" charset="0"/>
              </a:rPr>
              <a:t>ідповідно до </a:t>
            </a:r>
          </a:p>
          <a:p>
            <a:r>
              <a:rPr lang="uk-UA" sz="2000" b="1" dirty="0" smtClean="0">
                <a:solidFill>
                  <a:srgbClr val="002060"/>
                </a:solidFill>
                <a:latin typeface="Times New Roman" panose="02020603050405020304" pitchFamily="18" charset="0"/>
                <a:cs typeface="Times New Roman" panose="02020603050405020304" pitchFamily="18" charset="0"/>
              </a:rPr>
              <a:t>Розпорядження </a:t>
            </a:r>
          </a:p>
          <a:p>
            <a:r>
              <a:rPr lang="uk-UA" sz="2000" b="1" dirty="0" err="1" smtClean="0">
                <a:solidFill>
                  <a:srgbClr val="002060"/>
                </a:solidFill>
                <a:latin typeface="Times New Roman" panose="02020603050405020304" pitchFamily="18" charset="0"/>
                <a:cs typeface="Times New Roman" panose="02020603050405020304" pitchFamily="18" charset="0"/>
              </a:rPr>
              <a:t>П'ядицької</a:t>
            </a:r>
            <a:r>
              <a:rPr lang="uk-UA" sz="2000" b="1" dirty="0" smtClean="0">
                <a:solidFill>
                  <a:srgbClr val="002060"/>
                </a:solidFill>
                <a:latin typeface="Times New Roman" panose="02020603050405020304" pitchFamily="18" charset="0"/>
                <a:cs typeface="Times New Roman" panose="02020603050405020304" pitchFamily="18" charset="0"/>
              </a:rPr>
              <a:t> </a:t>
            </a:r>
          </a:p>
          <a:p>
            <a:r>
              <a:rPr lang="uk-UA" sz="2000" b="1" dirty="0" smtClean="0">
                <a:solidFill>
                  <a:srgbClr val="002060"/>
                </a:solidFill>
                <a:latin typeface="Times New Roman" panose="02020603050405020304" pitchFamily="18" charset="0"/>
                <a:cs typeface="Times New Roman" panose="02020603050405020304" pitchFamily="18" charset="0"/>
              </a:rPr>
              <a:t>сільської ради </a:t>
            </a:r>
          </a:p>
          <a:p>
            <a:r>
              <a:rPr lang="uk-UA" sz="2000" b="1" dirty="0" smtClean="0">
                <a:solidFill>
                  <a:srgbClr val="002060"/>
                </a:solidFill>
                <a:latin typeface="Times New Roman" panose="02020603050405020304" pitchFamily="18" charset="0"/>
                <a:cs typeface="Times New Roman" panose="02020603050405020304" pitchFamily="18" charset="0"/>
              </a:rPr>
              <a:t>від 25.06.2021 №99-к </a:t>
            </a:r>
          </a:p>
          <a:p>
            <a:r>
              <a:rPr lang="uk-UA" sz="2000" b="1" dirty="0" smtClean="0">
                <a:solidFill>
                  <a:srgbClr val="002060"/>
                </a:solidFill>
                <a:latin typeface="Times New Roman" panose="02020603050405020304" pitchFamily="18" charset="0"/>
                <a:cs typeface="Times New Roman" panose="02020603050405020304" pitchFamily="18" charset="0"/>
              </a:rPr>
              <a:t>«Про призначення </a:t>
            </a:r>
          </a:p>
          <a:p>
            <a:r>
              <a:rPr lang="uk-UA" sz="2000" b="1" dirty="0" smtClean="0">
                <a:solidFill>
                  <a:srgbClr val="002060"/>
                </a:solidFill>
                <a:latin typeface="Times New Roman" panose="02020603050405020304" pitchFamily="18" charset="0"/>
                <a:cs typeface="Times New Roman" panose="02020603050405020304" pitchFamily="18" charset="0"/>
              </a:rPr>
              <a:t>САВЧУК М.Б. на посаду директора </a:t>
            </a:r>
            <a:r>
              <a:rPr lang="uk-UA" sz="2000" b="1" dirty="0" err="1" smtClean="0">
                <a:solidFill>
                  <a:srgbClr val="002060"/>
                </a:solidFill>
                <a:latin typeface="Times New Roman" panose="02020603050405020304" pitchFamily="18" charset="0"/>
                <a:cs typeface="Times New Roman" panose="02020603050405020304" pitchFamily="18" charset="0"/>
              </a:rPr>
              <a:t>Ценявської</a:t>
            </a:r>
            <a:r>
              <a:rPr lang="uk-UA" sz="2000" b="1" dirty="0" smtClean="0">
                <a:solidFill>
                  <a:srgbClr val="002060"/>
                </a:solidFill>
                <a:latin typeface="Times New Roman" panose="02020603050405020304" pitchFamily="18" charset="0"/>
                <a:cs typeface="Times New Roman" panose="02020603050405020304" pitchFamily="18" charset="0"/>
              </a:rPr>
              <a:t> гімназії П</a:t>
            </a:r>
            <a:r>
              <a:rPr lang="en-US" sz="2000" b="1" dirty="0" smtClean="0">
                <a:solidFill>
                  <a:srgbClr val="002060"/>
                </a:solidFill>
                <a:latin typeface="Times New Roman" panose="02020603050405020304" pitchFamily="18" charset="0"/>
                <a:cs typeface="Times New Roman" panose="02020603050405020304" pitchFamily="18" charset="0"/>
              </a:rPr>
              <a:t>’</a:t>
            </a:r>
            <a:r>
              <a:rPr lang="uk-UA" sz="2000" b="1" dirty="0" err="1" smtClean="0">
                <a:solidFill>
                  <a:srgbClr val="002060"/>
                </a:solidFill>
                <a:latin typeface="Times New Roman" panose="02020603050405020304" pitchFamily="18" charset="0"/>
                <a:cs typeface="Times New Roman" panose="02020603050405020304" pitchFamily="18" charset="0"/>
              </a:rPr>
              <a:t>ядицької</a:t>
            </a:r>
            <a:r>
              <a:rPr lang="uk-UA" sz="2000" b="1" dirty="0" smtClean="0">
                <a:solidFill>
                  <a:srgbClr val="002060"/>
                </a:solidFill>
                <a:latin typeface="Times New Roman" panose="02020603050405020304" pitchFamily="18" charset="0"/>
                <a:cs typeface="Times New Roman" panose="02020603050405020304" pitchFamily="18" charset="0"/>
              </a:rPr>
              <a:t> сільської ради» призначена на посаду керівника </a:t>
            </a:r>
            <a:r>
              <a:rPr lang="uk-UA" sz="2000" b="1" dirty="0" err="1" smtClean="0">
                <a:solidFill>
                  <a:srgbClr val="002060"/>
                </a:solidFill>
                <a:latin typeface="Times New Roman" panose="02020603050405020304" pitchFamily="18" charset="0"/>
                <a:cs typeface="Times New Roman" panose="02020603050405020304" pitchFamily="18" charset="0"/>
              </a:rPr>
              <a:t>Ценявської</a:t>
            </a:r>
            <a:r>
              <a:rPr lang="uk-UA" sz="2000" b="1" dirty="0" smtClean="0">
                <a:solidFill>
                  <a:srgbClr val="002060"/>
                </a:solidFill>
                <a:latin typeface="Times New Roman" panose="02020603050405020304" pitchFamily="18" charset="0"/>
                <a:cs typeface="Times New Roman" panose="02020603050405020304" pitchFamily="18" charset="0"/>
              </a:rPr>
              <a:t> гімназії, терміном на 2 роки.</a:t>
            </a:r>
            <a:endParaRPr lang="uk-UA"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714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0" y="0"/>
            <a:ext cx="12192000" cy="6858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5757" t="8081" r="17980" b="19057"/>
          <a:stretch/>
        </p:blipFill>
        <p:spPr>
          <a:xfrm>
            <a:off x="838200" y="0"/>
            <a:ext cx="5606473" cy="4738255"/>
          </a:xfrm>
          <a:prstGeom prst="rect">
            <a:avLst/>
          </a:prstGeom>
        </p:spPr>
      </p:pic>
      <p:sp>
        <p:nvSpPr>
          <p:cNvPr id="2" name="Заголовок 1"/>
          <p:cNvSpPr>
            <a:spLocks noGrp="1"/>
          </p:cNvSpPr>
          <p:nvPr>
            <p:ph type="title"/>
          </p:nvPr>
        </p:nvSpPr>
        <p:spPr>
          <a:xfrm>
            <a:off x="73891" y="4738255"/>
            <a:ext cx="7546109" cy="2119745"/>
          </a:xfrm>
        </p:spPr>
        <p:txBody>
          <a:bodyPr>
            <a:noAutofit/>
          </a:bodyPr>
          <a:lstStyle/>
          <a:p>
            <a:r>
              <a:rPr lang="uk-UA" sz="2800" dirty="0" smtClean="0">
                <a:solidFill>
                  <a:schemeClr val="bg1"/>
                </a:solidFill>
                <a:latin typeface="Times New Roman" panose="02020603050405020304" pitchFamily="18" charset="0"/>
                <a:cs typeface="Times New Roman" panose="02020603050405020304" pitchFamily="18" charset="0"/>
              </a:rPr>
              <a:t>У зв'язку із вимкненням електроенергії, для того, щоб не зупинявся навчальний процес у гімназії, за сприяння голови громади Петра Петровича, придбано генератор, вартістю</a:t>
            </a:r>
            <a:br>
              <a:rPr lang="uk-UA" sz="2800" dirty="0" smtClean="0">
                <a:solidFill>
                  <a:schemeClr val="bg1"/>
                </a:solidFill>
                <a:latin typeface="Times New Roman" panose="02020603050405020304" pitchFamily="18" charset="0"/>
                <a:cs typeface="Times New Roman" panose="02020603050405020304" pitchFamily="18" charset="0"/>
              </a:rPr>
            </a:br>
            <a:r>
              <a:rPr lang="uk-UA" sz="2800" dirty="0" smtClean="0">
                <a:solidFill>
                  <a:schemeClr val="bg1"/>
                </a:solidFill>
                <a:latin typeface="Times New Roman" panose="02020603050405020304" pitchFamily="18" charset="0"/>
                <a:cs typeface="Times New Roman" panose="02020603050405020304" pitchFamily="18" charset="0"/>
              </a:rPr>
              <a:t> 48 тисяч гривень.</a:t>
            </a:r>
            <a:endParaRPr lang="uk-UA"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18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22369"/>
            <a:ext cx="6797964" cy="6835631"/>
          </a:xfrm>
          <a:prstGeom prst="rect">
            <a:avLst/>
          </a:prstGeom>
        </p:spPr>
      </p:pic>
      <p:pic>
        <p:nvPicPr>
          <p:cNvPr id="6" name="Рисунок 5"/>
          <p:cNvPicPr>
            <a:picLocks noChangeAspect="1"/>
          </p:cNvPicPr>
          <p:nvPr/>
        </p:nvPicPr>
        <p:blipFill rotWithShape="1">
          <a:blip r:embed="rId3"/>
          <a:srcRect l="6013" t="17380" r="12649" b="27243"/>
          <a:stretch/>
        </p:blipFill>
        <p:spPr>
          <a:xfrm>
            <a:off x="3676072" y="4613563"/>
            <a:ext cx="4267201" cy="2152073"/>
          </a:xfrm>
          <a:prstGeom prst="rect">
            <a:avLst/>
          </a:prstGeom>
        </p:spPr>
      </p:pic>
      <p:sp>
        <p:nvSpPr>
          <p:cNvPr id="2" name="Заголовок 1"/>
          <p:cNvSpPr>
            <a:spLocks noGrp="1"/>
          </p:cNvSpPr>
          <p:nvPr>
            <p:ph type="title"/>
          </p:nvPr>
        </p:nvSpPr>
        <p:spPr>
          <a:xfrm>
            <a:off x="1016000" y="1034472"/>
            <a:ext cx="4793673" cy="2678545"/>
          </a:xfrm>
        </p:spPr>
        <p:txBody>
          <a:bodyPr>
            <a:noAutofit/>
          </a:bodyPr>
          <a:lstStyle/>
          <a:p>
            <a:r>
              <a:rPr lang="uk-UA" sz="2400" b="1" dirty="0" smtClean="0">
                <a:latin typeface="Times New Roman" panose="02020603050405020304" pitchFamily="18" charset="0"/>
                <a:cs typeface="Times New Roman" panose="02020603050405020304" pitchFamily="18" charset="0"/>
              </a:rPr>
              <a:t>        За кошти гімназії на     опалювальний період </a:t>
            </a:r>
            <a:br>
              <a:rPr lang="uk-UA" sz="2400" b="1" dirty="0" smtClean="0">
                <a:latin typeface="Times New Roman" panose="02020603050405020304" pitchFamily="18" charset="0"/>
                <a:cs typeface="Times New Roman" panose="02020603050405020304" pitchFamily="18" charset="0"/>
              </a:rPr>
            </a:br>
            <a:r>
              <a:rPr lang="uk-UA" sz="2400" b="1" dirty="0" smtClean="0">
                <a:latin typeface="Times New Roman" panose="02020603050405020304" pitchFamily="18" charset="0"/>
                <a:cs typeface="Times New Roman" panose="02020603050405020304" pitchFamily="18" charset="0"/>
              </a:rPr>
              <a:t>2022-2023 </a:t>
            </a:r>
            <a:r>
              <a:rPr lang="uk-UA" sz="2400" b="1" dirty="0" err="1" smtClean="0">
                <a:latin typeface="Times New Roman" panose="02020603050405020304" pitchFamily="18" charset="0"/>
                <a:cs typeface="Times New Roman" panose="02020603050405020304" pitchFamily="18" charset="0"/>
              </a:rPr>
              <a:t>н.р</a:t>
            </a:r>
            <a:r>
              <a:rPr lang="uk-UA" sz="2400" b="1" dirty="0" smtClean="0">
                <a:latin typeface="Times New Roman" panose="02020603050405020304" pitchFamily="18" charset="0"/>
                <a:cs typeface="Times New Roman" panose="02020603050405020304" pitchFamily="18" charset="0"/>
              </a:rPr>
              <a:t>. на 107 тисяч гривень проведено закупівлю дров'яної сировини – 50 м</a:t>
            </a:r>
            <a:r>
              <a:rPr lang="uk-UA" sz="2400" b="1" baseline="30000" dirty="0" smtClean="0">
                <a:latin typeface="Times New Roman" panose="02020603050405020304" pitchFamily="18" charset="0"/>
                <a:cs typeface="Times New Roman" panose="02020603050405020304" pitchFamily="18" charset="0"/>
              </a:rPr>
              <a:t>2.</a:t>
            </a:r>
            <a:r>
              <a:rPr lang="uk-UA" sz="2400" b="1" dirty="0" smtClean="0">
                <a:latin typeface="Times New Roman" panose="02020603050405020304" pitchFamily="18" charset="0"/>
                <a:cs typeface="Times New Roman" panose="02020603050405020304" pitchFamily="18" charset="0"/>
              </a:rPr>
              <a:t>  </a:t>
            </a:r>
            <a:br>
              <a:rPr lang="uk-UA" sz="2400" b="1" dirty="0" smtClean="0">
                <a:latin typeface="Times New Roman" panose="02020603050405020304" pitchFamily="18" charset="0"/>
                <a:cs typeface="Times New Roman" panose="02020603050405020304" pitchFamily="18" charset="0"/>
              </a:rPr>
            </a:br>
            <a:r>
              <a:rPr lang="uk-UA" sz="2400" b="1" dirty="0" smtClean="0">
                <a:latin typeface="Times New Roman" panose="02020603050405020304" pitchFamily="18" charset="0"/>
                <a:cs typeface="Times New Roman" panose="02020603050405020304" pitchFamily="18" charset="0"/>
              </a:rPr>
              <a:t>Окрім того, 115м</a:t>
            </a:r>
            <a:r>
              <a:rPr lang="uk-UA" sz="2400" b="1" baseline="30000" dirty="0" smtClean="0">
                <a:latin typeface="Times New Roman" panose="02020603050405020304" pitchFamily="18" charset="0"/>
                <a:cs typeface="Times New Roman" panose="02020603050405020304" pitchFamily="18" charset="0"/>
              </a:rPr>
              <a:t>2</a:t>
            </a:r>
            <a:r>
              <a:rPr lang="uk-UA" sz="2400" b="1" dirty="0" smtClean="0">
                <a:latin typeface="Times New Roman" panose="02020603050405020304" pitchFamily="18" charset="0"/>
                <a:cs typeface="Times New Roman" panose="02020603050405020304" pitchFamily="18" charset="0"/>
              </a:rPr>
              <a:t> дров на 257945 гривень придбано за надані кошти </a:t>
            </a:r>
            <a:r>
              <a:rPr lang="uk-UA" sz="2400" b="1" dirty="0" err="1" smtClean="0">
                <a:latin typeface="Times New Roman" panose="02020603050405020304" pitchFamily="18" charset="0"/>
                <a:cs typeface="Times New Roman" panose="02020603050405020304" pitchFamily="18" charset="0"/>
              </a:rPr>
              <a:t>П'ядицької</a:t>
            </a:r>
            <a:r>
              <a:rPr lang="uk-UA" sz="2400" b="1" dirty="0" smtClean="0">
                <a:latin typeface="Times New Roman" panose="02020603050405020304" pitchFamily="18" charset="0"/>
                <a:cs typeface="Times New Roman" panose="02020603050405020304" pitchFamily="18" charset="0"/>
              </a:rPr>
              <a:t> сільської     ради.</a:t>
            </a:r>
            <a:r>
              <a:rPr lang="uk-UA" sz="2400" b="1" baseline="30000" dirty="0">
                <a:latin typeface="Times New Roman" panose="02020603050405020304" pitchFamily="18" charset="0"/>
                <a:cs typeface="Times New Roman" panose="02020603050405020304" pitchFamily="18" charset="0"/>
              </a:rPr>
              <a:t/>
            </a:r>
            <a:br>
              <a:rPr lang="uk-UA" sz="2400" b="1" baseline="30000" dirty="0">
                <a:latin typeface="Times New Roman" panose="02020603050405020304" pitchFamily="18" charset="0"/>
                <a:cs typeface="Times New Roman" panose="02020603050405020304" pitchFamily="18" charset="0"/>
              </a:rPr>
            </a:br>
            <a:endParaRPr lang="uk-UA" sz="2400" b="1" baseline="300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8178" y="3260436"/>
            <a:ext cx="4941458" cy="3597564"/>
          </a:xfrm>
          <a:prstGeom prst="rect">
            <a:avLst/>
          </a:prstGeom>
          <a:ln>
            <a:noFill/>
          </a:ln>
          <a:effectLst>
            <a:softEdge rad="112500"/>
          </a:effectLst>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2471" y="94670"/>
            <a:ext cx="5477165" cy="3073402"/>
          </a:xfrm>
          <a:prstGeom prst="rect">
            <a:avLst/>
          </a:prstGeom>
          <a:ln>
            <a:noFill/>
          </a:ln>
          <a:effectLst>
            <a:softEdge rad="112500"/>
          </a:effectLst>
        </p:spPr>
      </p:pic>
    </p:spTree>
    <p:extLst>
      <p:ext uri="{BB962C8B-B14F-4D97-AF65-F5344CB8AC3E}">
        <p14:creationId xmlns:p14="http://schemas.microsoft.com/office/powerpoint/2010/main" val="22904554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2964874" y="277091"/>
            <a:ext cx="6400800" cy="3870035"/>
          </a:xfrm>
        </p:spPr>
        <p:txBody>
          <a:bodyPr>
            <a:normAutofit/>
          </a:bodyPr>
          <a:lstStyle/>
          <a:p>
            <a:r>
              <a:rPr lang="uk-UA" dirty="0" smtClean="0">
                <a:solidFill>
                  <a:schemeClr val="bg1"/>
                </a:solidFill>
                <a:latin typeface="Times New Roman" panose="02020603050405020304" pitchFamily="18" charset="0"/>
                <a:cs typeface="Times New Roman" panose="02020603050405020304" pitchFamily="18" charset="0"/>
              </a:rPr>
              <a:t>1 вересня 2022-2023 навчального року розпочалося в оновленому </a:t>
            </a:r>
            <a:br>
              <a:rPr lang="uk-UA" dirty="0" smtClean="0">
                <a:solidFill>
                  <a:schemeClr val="bg1"/>
                </a:solidFill>
                <a:latin typeface="Times New Roman" panose="02020603050405020304" pitchFamily="18" charset="0"/>
                <a:cs typeface="Times New Roman" panose="02020603050405020304" pitchFamily="18" charset="0"/>
              </a:rPr>
            </a:br>
            <a:r>
              <a:rPr lang="uk-UA" dirty="0" smtClean="0">
                <a:solidFill>
                  <a:schemeClr val="bg1"/>
                </a:solidFill>
                <a:latin typeface="Times New Roman" panose="02020603050405020304" pitchFamily="18" charset="0"/>
                <a:cs typeface="Times New Roman" panose="02020603050405020304" pitchFamily="18" charset="0"/>
              </a:rPr>
              <a:t>5 класі НУШ за сприяння батьків учнів. </a:t>
            </a:r>
            <a:endParaRPr lang="uk-UA"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2195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92364" y="2273190"/>
            <a:ext cx="5883563" cy="4584810"/>
          </a:xfrm>
          <a:prstGeom prst="rect">
            <a:avLst/>
          </a:prstGeom>
        </p:spPr>
      </p:pic>
      <p:pic>
        <p:nvPicPr>
          <p:cNvPr id="7" name="Рисунок 6"/>
          <p:cNvPicPr>
            <a:picLocks noChangeAspect="1"/>
          </p:cNvPicPr>
          <p:nvPr/>
        </p:nvPicPr>
        <p:blipFill rotWithShape="1">
          <a:blip r:embed="rId3"/>
          <a:srcRect l="17471" t="13066" r="15632" b="9397"/>
          <a:stretch/>
        </p:blipFill>
        <p:spPr>
          <a:xfrm rot="1137865">
            <a:off x="7572279" y="-122380"/>
            <a:ext cx="3020292" cy="361141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20072"/>
            <a:ext cx="6052900" cy="5375565"/>
          </a:xfrm>
          <a:prstGeom prst="rect">
            <a:avLst/>
          </a:prstGeom>
          <a:ln>
            <a:noFill/>
          </a:ln>
          <a:effectLst>
            <a:softEdge rad="112500"/>
          </a:effectLst>
        </p:spPr>
      </p:pic>
      <p:sp>
        <p:nvSpPr>
          <p:cNvPr id="2" name="Заголовок 1"/>
          <p:cNvSpPr>
            <a:spLocks noGrp="1"/>
          </p:cNvSpPr>
          <p:nvPr>
            <p:ph type="title"/>
          </p:nvPr>
        </p:nvSpPr>
        <p:spPr>
          <a:xfrm flipH="1">
            <a:off x="7906327" y="1016001"/>
            <a:ext cx="2484580" cy="1403926"/>
          </a:xfrm>
        </p:spPr>
        <p:txBody>
          <a:bodyPr>
            <a:normAutofit/>
          </a:bodyPr>
          <a:lstStyle/>
          <a:p>
            <a:r>
              <a:rPr lang="uk-UA" sz="4800" dirty="0" smtClean="0">
                <a:latin typeface="Segoe Script" panose="030B0504020000000003" pitchFamily="66" charset="0"/>
              </a:rPr>
              <a:t>Було…</a:t>
            </a:r>
            <a:endParaRPr lang="uk-UA" sz="4800" dirty="0">
              <a:latin typeface="Segoe Script" panose="030B0504020000000003" pitchFamily="66" charset="0"/>
            </a:endParaRPr>
          </a:p>
        </p:txBody>
      </p:sp>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0653" y="3131127"/>
            <a:ext cx="5680365" cy="35640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09428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t="79254" r="8309" b="2304"/>
          <a:stretch/>
        </p:blipFill>
        <p:spPr>
          <a:xfrm>
            <a:off x="286470" y="192809"/>
            <a:ext cx="4765821" cy="2004291"/>
          </a:xfrm>
          <a:prstGeom prst="rect">
            <a:avLst/>
          </a:prstGeom>
        </p:spPr>
      </p:pic>
      <p:pic>
        <p:nvPicPr>
          <p:cNvPr id="7" name="Рисунок 6"/>
          <p:cNvPicPr>
            <a:picLocks noChangeAspect="1"/>
          </p:cNvPicPr>
          <p:nvPr/>
        </p:nvPicPr>
        <p:blipFill>
          <a:blip r:embed="rId3"/>
          <a:stretch>
            <a:fillRect/>
          </a:stretch>
        </p:blipFill>
        <p:spPr>
          <a:xfrm>
            <a:off x="4882" y="84282"/>
            <a:ext cx="12187118" cy="6773718"/>
          </a:xfrm>
          <a:prstGeom prst="rect">
            <a:avLst/>
          </a:prstGeom>
        </p:spPr>
      </p:pic>
      <p:sp>
        <p:nvSpPr>
          <p:cNvPr id="2" name="Заголовок 1"/>
          <p:cNvSpPr>
            <a:spLocks noGrp="1"/>
          </p:cNvSpPr>
          <p:nvPr>
            <p:ph type="title"/>
          </p:nvPr>
        </p:nvSpPr>
        <p:spPr>
          <a:xfrm>
            <a:off x="2115127" y="1366982"/>
            <a:ext cx="3232728" cy="1016000"/>
          </a:xfrm>
        </p:spPr>
        <p:txBody>
          <a:bodyPr>
            <a:normAutofit/>
          </a:bodyPr>
          <a:lstStyle/>
          <a:p>
            <a:r>
              <a:rPr lang="uk-UA" sz="6000" b="1" dirty="0" smtClean="0">
                <a:solidFill>
                  <a:schemeClr val="tx1">
                    <a:lumMod val="95000"/>
                    <a:lumOff val="5000"/>
                  </a:schemeClr>
                </a:solidFill>
                <a:latin typeface="Times New Roman" panose="02020603050405020304" pitchFamily="18" charset="0"/>
                <a:cs typeface="Times New Roman" panose="02020603050405020304" pitchFamily="18" charset="0"/>
              </a:rPr>
              <a:t>Стало…</a:t>
            </a:r>
            <a:endParaRPr lang="uk-UA" sz="60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194" y="775854"/>
            <a:ext cx="6951903" cy="5689600"/>
          </a:xfrm>
          <a:prstGeom prst="rect">
            <a:avLst/>
          </a:prstGeom>
          <a:ln>
            <a:noFill/>
          </a:ln>
          <a:effectLst>
            <a:outerShdw blurRad="190500" algn="tl" rotWithShape="0">
              <a:srgbClr val="000000">
                <a:alpha val="70000"/>
              </a:srgbClr>
            </a:outerShdw>
          </a:effec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628" y="2305627"/>
            <a:ext cx="4765821" cy="4401127"/>
          </a:xfrm>
          <a:prstGeom prst="rect">
            <a:avLst/>
          </a:prstGeom>
        </p:spPr>
      </p:pic>
    </p:spTree>
    <p:extLst>
      <p:ext uri="{BB962C8B-B14F-4D97-AF65-F5344CB8AC3E}">
        <p14:creationId xmlns:p14="http://schemas.microsoft.com/office/powerpoint/2010/main" val="35038319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074" y="83127"/>
            <a:ext cx="6086764" cy="1669907"/>
          </a:xfrm>
        </p:spPr>
        <p:txBody>
          <a:bodyPr/>
          <a:lstStyle/>
          <a:p>
            <a:pPr algn="ctr"/>
            <a:r>
              <a:rPr lang="uk-UA" b="1" dirty="0" smtClean="0">
                <a:solidFill>
                  <a:srgbClr val="0070C0"/>
                </a:solidFill>
                <a:latin typeface="Times New Roman" panose="02020603050405020304" pitchFamily="18" charset="0"/>
                <a:cs typeface="Times New Roman" panose="02020603050405020304" pitchFamily="18" charset="0"/>
              </a:rPr>
              <a:t>Освітній процес закладу забезпечують:</a:t>
            </a:r>
            <a:endParaRPr lang="uk-UA" b="1" dirty="0">
              <a:solidFill>
                <a:srgbClr val="0070C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554181" y="2105892"/>
            <a:ext cx="5019098" cy="4124036"/>
          </a:xfrm>
          <a:prstGeom prst="rect">
            <a:avLst/>
          </a:prstGeom>
        </p:spPr>
      </p:pic>
      <p:pic>
        <p:nvPicPr>
          <p:cNvPr id="9" name="Рисунок 8"/>
          <p:cNvPicPr>
            <a:picLocks noChangeAspect="1"/>
          </p:cNvPicPr>
          <p:nvPr/>
        </p:nvPicPr>
        <p:blipFill>
          <a:blip r:embed="rId3"/>
          <a:stretch>
            <a:fillRect/>
          </a:stretch>
        </p:blipFill>
        <p:spPr>
          <a:xfrm>
            <a:off x="6206838" y="0"/>
            <a:ext cx="5985164" cy="6858000"/>
          </a:xfrm>
          <a:prstGeom prst="rect">
            <a:avLst/>
          </a:prstGeom>
        </p:spPr>
      </p:pic>
      <p:sp>
        <p:nvSpPr>
          <p:cNvPr id="11" name="TextBox 10"/>
          <p:cNvSpPr txBox="1"/>
          <p:nvPr/>
        </p:nvSpPr>
        <p:spPr>
          <a:xfrm>
            <a:off x="6964218" y="526474"/>
            <a:ext cx="4969164" cy="3046988"/>
          </a:xfrm>
          <a:prstGeom prst="rect">
            <a:avLst/>
          </a:prstGeom>
          <a:noFill/>
        </p:spPr>
        <p:txBody>
          <a:bodyPr wrap="square" rtlCol="0">
            <a:spAutoFit/>
          </a:bodyPr>
          <a:lstStyle/>
          <a:p>
            <a:r>
              <a:rPr lang="uk-UA" sz="2400" b="1" dirty="0" smtClean="0">
                <a:latin typeface="Times New Roman" panose="02020603050405020304" pitchFamily="18" charset="0"/>
                <a:cs typeface="Times New Roman" panose="02020603050405020304" pitchFamily="18" charset="0"/>
              </a:rPr>
              <a:t>21 педагогічний працівник:</a:t>
            </a:r>
          </a:p>
          <a:p>
            <a:r>
              <a:rPr lang="uk-UA" sz="2400" b="1" dirty="0">
                <a:latin typeface="Times New Roman" panose="02020603050405020304" pitchFamily="18" charset="0"/>
                <a:cs typeface="Times New Roman" panose="02020603050405020304" pitchFamily="18" charset="0"/>
              </a:rPr>
              <a:t>з</a:t>
            </a:r>
            <a:r>
              <a:rPr lang="uk-UA" sz="2400" b="1" dirty="0" smtClean="0">
                <a:latin typeface="Times New Roman" panose="02020603050405020304" pitchFamily="18" charset="0"/>
                <a:cs typeface="Times New Roman" panose="02020603050405020304" pitchFamily="18" charset="0"/>
              </a:rPr>
              <a:t> них:</a:t>
            </a:r>
          </a:p>
          <a:p>
            <a:r>
              <a:rPr lang="uk-UA" sz="2400" b="1" dirty="0" smtClean="0">
                <a:latin typeface="Times New Roman" panose="02020603050405020304" pitchFamily="18" charset="0"/>
                <a:cs typeface="Times New Roman" panose="02020603050405020304" pitchFamily="18" charset="0"/>
              </a:rPr>
              <a:t>- 10 – </a:t>
            </a:r>
            <a:r>
              <a:rPr lang="uk-UA" sz="2000" b="1" dirty="0" smtClean="0">
                <a:latin typeface="Times New Roman" panose="02020603050405020304" pitchFamily="18" charset="0"/>
                <a:cs typeface="Times New Roman" panose="02020603050405020304" pitchFamily="18" charset="0"/>
              </a:rPr>
              <a:t>«спеціаліст вищої категорії»,</a:t>
            </a:r>
          </a:p>
          <a:p>
            <a:pPr marL="342900" indent="-342900">
              <a:buFontTx/>
              <a:buChar char="-"/>
            </a:pPr>
            <a:r>
              <a:rPr lang="uk-UA" sz="2000" b="1" dirty="0" smtClean="0">
                <a:latin typeface="Times New Roman" panose="02020603050405020304" pitchFamily="18" charset="0"/>
                <a:cs typeface="Times New Roman" panose="02020603050405020304" pitchFamily="18" charset="0"/>
              </a:rPr>
              <a:t>4 </a:t>
            </a:r>
            <a:r>
              <a:rPr lang="uk-UA" sz="2000" b="1" dirty="0">
                <a:latin typeface="Times New Roman" panose="02020603050405020304" pitchFamily="18" charset="0"/>
                <a:cs typeface="Times New Roman" panose="02020603050405020304" pitchFamily="18" charset="0"/>
              </a:rPr>
              <a:t>- «спеціаліст </a:t>
            </a:r>
            <a:r>
              <a:rPr lang="uk-UA" sz="2000" b="1" dirty="0" smtClean="0">
                <a:latin typeface="Times New Roman" panose="02020603050405020304" pitchFamily="18" charset="0"/>
                <a:cs typeface="Times New Roman" panose="02020603050405020304" pitchFamily="18" charset="0"/>
              </a:rPr>
              <a:t>першої категорії»,</a:t>
            </a:r>
          </a:p>
          <a:p>
            <a:pPr marL="342900" indent="-342900">
              <a:buFontTx/>
              <a:buChar char="-"/>
            </a:pPr>
            <a:r>
              <a:rPr lang="uk-UA" sz="2000" b="1" dirty="0">
                <a:latin typeface="Times New Roman" panose="02020603050405020304" pitchFamily="18" charset="0"/>
                <a:cs typeface="Times New Roman" panose="02020603050405020304" pitchFamily="18" charset="0"/>
              </a:rPr>
              <a:t>3</a:t>
            </a:r>
            <a:r>
              <a:rPr lang="uk-UA" sz="2000" b="1" dirty="0" smtClean="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 «спеціаліст </a:t>
            </a:r>
            <a:r>
              <a:rPr lang="uk-UA" sz="2000" b="1" dirty="0" smtClean="0">
                <a:latin typeface="Times New Roman" panose="02020603050405020304" pitchFamily="18" charset="0"/>
                <a:cs typeface="Times New Roman" panose="02020603050405020304" pitchFamily="18" charset="0"/>
              </a:rPr>
              <a:t>другої категорії»,</a:t>
            </a:r>
          </a:p>
          <a:p>
            <a:pPr marL="342900" indent="-342900">
              <a:buFontTx/>
              <a:buChar char="-"/>
            </a:pPr>
            <a:r>
              <a:rPr lang="uk-UA" sz="2000" b="1" dirty="0">
                <a:latin typeface="Times New Roman" panose="02020603050405020304" pitchFamily="18" charset="0"/>
                <a:cs typeface="Times New Roman" panose="02020603050405020304" pitchFamily="18" charset="0"/>
              </a:rPr>
              <a:t>4 - «</a:t>
            </a:r>
            <a:r>
              <a:rPr lang="uk-UA" sz="2000" b="1" dirty="0" smtClean="0">
                <a:latin typeface="Times New Roman" panose="02020603050405020304" pitchFamily="18" charset="0"/>
                <a:cs typeface="Times New Roman" panose="02020603050405020304" pitchFamily="18" charset="0"/>
              </a:rPr>
              <a:t>спеціаліст».</a:t>
            </a:r>
          </a:p>
          <a:p>
            <a:pPr marL="342900" indent="-342900">
              <a:buFontTx/>
              <a:buChar char="-"/>
            </a:pPr>
            <a:endParaRPr lang="uk-UA" sz="2000" b="1" dirty="0">
              <a:latin typeface="Times New Roman" panose="02020603050405020304" pitchFamily="18" charset="0"/>
              <a:cs typeface="Times New Roman" panose="02020603050405020304" pitchFamily="18" charset="0"/>
            </a:endParaRPr>
          </a:p>
          <a:p>
            <a:pPr marL="342900" indent="-342900">
              <a:buFontTx/>
              <a:buChar char="-"/>
            </a:pPr>
            <a:r>
              <a:rPr lang="uk-UA" sz="2000" b="1" dirty="0">
                <a:latin typeface="Times New Roman" panose="02020603050405020304" pitchFamily="18" charset="0"/>
                <a:cs typeface="Times New Roman" panose="02020603050405020304" pitchFamily="18" charset="0"/>
              </a:rPr>
              <a:t>5</a:t>
            </a:r>
            <a:r>
              <a:rPr lang="uk-UA" sz="2000" b="1" dirty="0" smtClean="0">
                <a:latin typeface="Times New Roman" panose="02020603050405020304" pitchFamily="18" charset="0"/>
                <a:cs typeface="Times New Roman" panose="02020603050405020304" pitchFamily="18" charset="0"/>
              </a:rPr>
              <a:t> педагогів мають звання «старший</a:t>
            </a:r>
          </a:p>
          <a:p>
            <a:r>
              <a:rPr lang="uk-UA" sz="2000" b="1" dirty="0">
                <a:latin typeface="Times New Roman" panose="02020603050405020304" pitchFamily="18" charset="0"/>
                <a:cs typeface="Times New Roman" panose="02020603050405020304" pitchFamily="18" charset="0"/>
              </a:rPr>
              <a:t>в</a:t>
            </a:r>
            <a:r>
              <a:rPr lang="uk-UA" sz="2000" b="1" dirty="0" smtClean="0">
                <a:latin typeface="Times New Roman" panose="02020603050405020304" pitchFamily="18" charset="0"/>
                <a:cs typeface="Times New Roman" panose="02020603050405020304" pitchFamily="18" charset="0"/>
              </a:rPr>
              <a:t>читель».</a:t>
            </a:r>
          </a:p>
        </p:txBody>
      </p:sp>
      <p:pic>
        <p:nvPicPr>
          <p:cNvPr id="13" name="Рисунок 12"/>
          <p:cNvPicPr>
            <a:picLocks noChangeAspect="1"/>
          </p:cNvPicPr>
          <p:nvPr/>
        </p:nvPicPr>
        <p:blipFill rotWithShape="1">
          <a:blip r:embed="rId4" cstate="print">
            <a:extLst>
              <a:ext uri="{28A0092B-C50C-407E-A947-70E740481C1C}">
                <a14:useLocalDpi xmlns:a14="http://schemas.microsoft.com/office/drawing/2010/main" val="0"/>
              </a:ext>
            </a:extLst>
          </a:blip>
          <a:srcRect l="-2036" t="16224" r="2036"/>
          <a:stretch/>
        </p:blipFill>
        <p:spPr>
          <a:xfrm>
            <a:off x="6964218" y="3573461"/>
            <a:ext cx="4082469" cy="2485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12378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83128"/>
            <a:ext cx="12192000" cy="6941127"/>
          </a:xfrm>
          <a:prstGeom prst="rect">
            <a:avLst/>
          </a:prstGeom>
        </p:spPr>
      </p:pic>
      <p:pic>
        <p:nvPicPr>
          <p:cNvPr id="5" name="Рисунок 4"/>
          <p:cNvPicPr>
            <a:picLocks noChangeAspect="1"/>
          </p:cNvPicPr>
          <p:nvPr/>
        </p:nvPicPr>
        <p:blipFill rotWithShape="1">
          <a:blip r:embed="rId3"/>
          <a:srcRect l="11930" t="6512" r="11767" b="9609"/>
          <a:stretch/>
        </p:blipFill>
        <p:spPr>
          <a:xfrm>
            <a:off x="8737598" y="1077219"/>
            <a:ext cx="3001819" cy="5548746"/>
          </a:xfrm>
          <a:prstGeom prst="rect">
            <a:avLst/>
          </a:prstGeom>
          <a:ln>
            <a:noFill/>
          </a:ln>
          <a:effectLst>
            <a:softEdge rad="112500"/>
          </a:effectLst>
        </p:spPr>
      </p:pic>
      <p:sp>
        <p:nvSpPr>
          <p:cNvPr id="8" name="TextBox 7"/>
          <p:cNvSpPr txBox="1"/>
          <p:nvPr/>
        </p:nvSpPr>
        <p:spPr>
          <a:xfrm>
            <a:off x="7887854" y="1"/>
            <a:ext cx="3953164" cy="1077218"/>
          </a:xfrm>
          <a:prstGeom prst="rect">
            <a:avLst/>
          </a:prstGeom>
          <a:noFill/>
        </p:spPr>
        <p:txBody>
          <a:bodyPr wrap="square" rtlCol="0">
            <a:spAutoFit/>
          </a:bodyPr>
          <a:lstStyle/>
          <a:p>
            <a:pPr algn="ctr"/>
            <a:r>
              <a:rPr lang="uk-UA" sz="3200" b="1" dirty="0" smtClean="0">
                <a:solidFill>
                  <a:srgbClr val="002060"/>
                </a:solidFill>
                <a:latin typeface="Times New Roman" panose="02020603050405020304" pitchFamily="18" charset="0"/>
                <a:cs typeface="Times New Roman" panose="02020603050405020304" pitchFamily="18" charset="0"/>
              </a:rPr>
              <a:t>Функціонування закладу:</a:t>
            </a:r>
            <a:endParaRPr lang="uk-UA" sz="3200" b="1" dirty="0">
              <a:solidFill>
                <a:srgbClr val="002060"/>
              </a:solidFill>
              <a:latin typeface="Times New Roman" panose="02020603050405020304" pitchFamily="18" charset="0"/>
              <a:cs typeface="Times New Roman" panose="02020603050405020304" pitchFamily="18" charset="0"/>
            </a:endParaRPr>
          </a:p>
        </p:txBody>
      </p:sp>
      <p:sp>
        <p:nvSpPr>
          <p:cNvPr id="9" name="TextBox 8"/>
          <p:cNvSpPr txBox="1"/>
          <p:nvPr/>
        </p:nvSpPr>
        <p:spPr>
          <a:xfrm flipV="1">
            <a:off x="3500581" y="2031326"/>
            <a:ext cx="1958109" cy="988965"/>
          </a:xfrm>
          <a:prstGeom prst="rect">
            <a:avLst/>
          </a:prstGeom>
          <a:noFill/>
        </p:spPr>
        <p:txBody>
          <a:bodyPr wrap="square" rtlCol="0">
            <a:spAutoFit/>
          </a:bodyPr>
          <a:lstStyle/>
          <a:p>
            <a:r>
              <a:rPr lang="uk-UA" sz="2800" b="1" dirty="0" smtClean="0">
                <a:latin typeface="Times New Roman" panose="02020603050405020304" pitchFamily="18" charset="0"/>
                <a:cs typeface="Times New Roman" panose="02020603050405020304" pitchFamily="18" charset="0"/>
              </a:rPr>
              <a:t>2021-2022 </a:t>
            </a:r>
            <a:r>
              <a:rPr lang="uk-UA" sz="2800" b="1" dirty="0" err="1" smtClean="0">
                <a:latin typeface="Times New Roman" panose="02020603050405020304" pitchFamily="18" charset="0"/>
                <a:cs typeface="Times New Roman" panose="02020603050405020304" pitchFamily="18" charset="0"/>
              </a:rPr>
              <a:t>н.р</a:t>
            </a:r>
            <a:r>
              <a:rPr lang="uk-UA" sz="2800" b="1" dirty="0" smtClean="0">
                <a:latin typeface="Times New Roman" panose="02020603050405020304" pitchFamily="18" charset="0"/>
                <a:cs typeface="Times New Roman" panose="02020603050405020304" pitchFamily="18" charset="0"/>
              </a:rPr>
              <a:t>.</a:t>
            </a:r>
            <a:endParaRPr lang="uk-UA" sz="2800" b="1" dirty="0">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stretch>
            <a:fillRect/>
          </a:stretch>
        </p:blipFill>
        <p:spPr>
          <a:xfrm rot="10800000">
            <a:off x="2752435" y="-32608"/>
            <a:ext cx="5458691" cy="67702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flipH="1">
            <a:off x="5938981" y="1077219"/>
            <a:ext cx="1597889" cy="830997"/>
          </a:xfrm>
          <a:prstGeom prst="rect">
            <a:avLst/>
          </a:prstGeom>
          <a:noFill/>
        </p:spPr>
        <p:txBody>
          <a:bodyPr wrap="square" rtlCol="0">
            <a:spAutoFit/>
          </a:bodyPr>
          <a:lstStyle/>
          <a:p>
            <a:pPr algn="ctr"/>
            <a:r>
              <a:rPr lang="uk-UA" sz="2400" b="1" dirty="0" smtClean="0">
                <a:solidFill>
                  <a:srgbClr val="FF0000"/>
                </a:solidFill>
                <a:latin typeface="Times New Roman" panose="02020603050405020304" pitchFamily="18" charset="0"/>
                <a:cs typeface="Times New Roman" panose="02020603050405020304" pitchFamily="18" charset="0"/>
              </a:rPr>
              <a:t>9 класів </a:t>
            </a:r>
            <a:r>
              <a:rPr lang="uk-UA" sz="2000" b="1" dirty="0" smtClean="0">
                <a:solidFill>
                  <a:srgbClr val="FF0000"/>
                </a:solidFill>
                <a:latin typeface="Times New Roman" panose="02020603050405020304" pitchFamily="18" charset="0"/>
                <a:cs typeface="Times New Roman" panose="02020603050405020304" pitchFamily="18" charset="0"/>
              </a:rPr>
              <a:t>-</a:t>
            </a:r>
            <a:r>
              <a:rPr lang="uk-UA" sz="2400" b="1" dirty="0" smtClean="0">
                <a:solidFill>
                  <a:srgbClr val="FF0000"/>
                </a:solidFill>
                <a:latin typeface="Times New Roman" panose="02020603050405020304" pitchFamily="18" charset="0"/>
                <a:cs typeface="Times New Roman" panose="02020603050405020304" pitchFamily="18" charset="0"/>
              </a:rPr>
              <a:t>  </a:t>
            </a:r>
          </a:p>
          <a:p>
            <a:pPr algn="ctr"/>
            <a:r>
              <a:rPr lang="uk-UA" sz="2400" b="1" dirty="0" smtClean="0">
                <a:solidFill>
                  <a:srgbClr val="FF0000"/>
                </a:solidFill>
                <a:latin typeface="Times New Roman" panose="02020603050405020304" pitchFamily="18" charset="0"/>
                <a:cs typeface="Times New Roman" panose="02020603050405020304" pitchFamily="18" charset="0"/>
              </a:rPr>
              <a:t>142 учні</a:t>
            </a:r>
            <a:endParaRPr lang="uk-UA" sz="2400" b="1" dirty="0">
              <a:solidFill>
                <a:srgbClr val="FF000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6049817" y="2299855"/>
            <a:ext cx="1403927" cy="1138773"/>
          </a:xfrm>
          <a:prstGeom prst="rect">
            <a:avLst/>
          </a:prstGeom>
        </p:spPr>
        <p:txBody>
          <a:bodyPr wrap="square">
            <a:spAutoFit/>
          </a:bodyPr>
          <a:lstStyle/>
          <a:p>
            <a:pPr algn="ctr"/>
            <a:r>
              <a:rPr lang="uk-UA" sz="2000" b="1" dirty="0" smtClean="0">
                <a:solidFill>
                  <a:srgbClr val="FF0000"/>
                </a:solidFill>
                <a:latin typeface="Times New Roman" panose="02020603050405020304" pitchFamily="18" charset="0"/>
                <a:cs typeface="Times New Roman" panose="02020603050405020304" pitchFamily="18" charset="0"/>
              </a:rPr>
              <a:t>9 класів – </a:t>
            </a:r>
          </a:p>
          <a:p>
            <a:pPr algn="ctr"/>
            <a:r>
              <a:rPr lang="uk-UA" sz="2400" b="1" dirty="0" smtClean="0">
                <a:solidFill>
                  <a:srgbClr val="FF0000"/>
                </a:solidFill>
                <a:latin typeface="Times New Roman" panose="02020603050405020304" pitchFamily="18" charset="0"/>
                <a:cs typeface="Times New Roman" panose="02020603050405020304" pitchFamily="18" charset="0"/>
              </a:rPr>
              <a:t>135 учнів</a:t>
            </a:r>
            <a:endParaRPr lang="uk-UA" sz="2400" b="1" dirty="0">
              <a:solidFill>
                <a:srgbClr val="FF000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6049817" y="3759200"/>
            <a:ext cx="1570183" cy="830997"/>
          </a:xfrm>
          <a:prstGeom prst="rect">
            <a:avLst/>
          </a:prstGeom>
          <a:noFill/>
        </p:spPr>
        <p:txBody>
          <a:bodyPr wrap="square" rtlCol="0">
            <a:spAutoFit/>
          </a:bodyPr>
          <a:lstStyle/>
          <a:p>
            <a:r>
              <a:rPr lang="uk-UA" sz="2000" b="1" dirty="0" smtClean="0">
                <a:solidFill>
                  <a:srgbClr val="FF0000"/>
                </a:solidFill>
                <a:latin typeface="Times New Roman" panose="02020603050405020304" pitchFamily="18" charset="0"/>
                <a:cs typeface="Times New Roman" panose="02020603050405020304" pitchFamily="18" charset="0"/>
              </a:rPr>
              <a:t>9 класів </a:t>
            </a:r>
            <a:r>
              <a:rPr lang="uk-UA" sz="2400" b="1" dirty="0" smtClean="0">
                <a:solidFill>
                  <a:srgbClr val="FF0000"/>
                </a:solidFill>
                <a:latin typeface="Times New Roman" panose="02020603050405020304" pitchFamily="18" charset="0"/>
                <a:cs typeface="Times New Roman" panose="02020603050405020304" pitchFamily="18" charset="0"/>
              </a:rPr>
              <a:t>– </a:t>
            </a:r>
          </a:p>
          <a:p>
            <a:r>
              <a:rPr lang="uk-UA" sz="2400" b="1" dirty="0" smtClean="0">
                <a:solidFill>
                  <a:srgbClr val="FF0000"/>
                </a:solidFill>
                <a:latin typeface="Times New Roman" panose="02020603050405020304" pitchFamily="18" charset="0"/>
                <a:cs typeface="Times New Roman" panose="02020603050405020304" pitchFamily="18" charset="0"/>
              </a:rPr>
              <a:t>128 </a:t>
            </a:r>
            <a:r>
              <a:rPr lang="uk-UA" sz="2400" b="1" dirty="0" smtClean="0">
                <a:solidFill>
                  <a:srgbClr val="FF0000"/>
                </a:solidFill>
                <a:latin typeface="Times New Roman" panose="02020603050405020304" pitchFamily="18" charset="0"/>
                <a:cs typeface="Times New Roman" panose="02020603050405020304" pitchFamily="18" charset="0"/>
              </a:rPr>
              <a:t>учнів</a:t>
            </a:r>
            <a:endParaRPr lang="uk-UA" sz="2400" b="1" dirty="0">
              <a:solidFill>
                <a:srgbClr val="FF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3417455" y="834087"/>
            <a:ext cx="2632362" cy="523220"/>
          </a:xfrm>
          <a:prstGeom prst="rect">
            <a:avLst/>
          </a:prstGeom>
          <a:noFill/>
        </p:spPr>
        <p:txBody>
          <a:bodyPr wrap="square" rtlCol="0">
            <a:spAutoFit/>
          </a:bodyPr>
          <a:lstStyle/>
          <a:p>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2021 – 2022 </a:t>
            </a:r>
            <a:r>
              <a:rPr lang="uk-UA" sz="28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н.р</a:t>
            </a:r>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a:t>
            </a:r>
            <a:endParaRPr lang="uk-UA"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
        <p:nvSpPr>
          <p:cNvPr id="17" name="TextBox 16"/>
          <p:cNvSpPr txBox="1"/>
          <p:nvPr/>
        </p:nvSpPr>
        <p:spPr>
          <a:xfrm>
            <a:off x="3352800" y="2186939"/>
            <a:ext cx="2697017" cy="523220"/>
          </a:xfrm>
          <a:prstGeom prst="rect">
            <a:avLst/>
          </a:prstGeom>
          <a:noFill/>
        </p:spPr>
        <p:txBody>
          <a:bodyPr wrap="square" rtlCol="0">
            <a:spAutoFit/>
          </a:bodyPr>
          <a:lstStyle/>
          <a:p>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2022 – 2023 </a:t>
            </a:r>
            <a:r>
              <a:rPr lang="uk-UA" sz="28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н.р</a:t>
            </a:r>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a:t>
            </a:r>
            <a:endParaRPr lang="uk-UA"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
        <p:nvSpPr>
          <p:cNvPr id="18" name="TextBox 17"/>
          <p:cNvSpPr txBox="1"/>
          <p:nvPr/>
        </p:nvSpPr>
        <p:spPr>
          <a:xfrm>
            <a:off x="3417454" y="3489151"/>
            <a:ext cx="2733963" cy="523220"/>
          </a:xfrm>
          <a:prstGeom prst="rect">
            <a:avLst/>
          </a:prstGeom>
          <a:noFill/>
        </p:spPr>
        <p:txBody>
          <a:bodyPr wrap="square" rtlCol="0">
            <a:spAutoFit/>
          </a:bodyPr>
          <a:lstStyle/>
          <a:p>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2023 – 2024 </a:t>
            </a:r>
            <a:r>
              <a:rPr lang="uk-UA" sz="28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н.р</a:t>
            </a:r>
            <a:r>
              <a:rPr lang="uk-UA" sz="28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a:t>
            </a:r>
            <a:endParaRPr lang="uk-UA"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
        <p:nvSpPr>
          <p:cNvPr id="2" name="TextBox 1"/>
          <p:cNvSpPr txBox="1"/>
          <p:nvPr/>
        </p:nvSpPr>
        <p:spPr>
          <a:xfrm flipH="1">
            <a:off x="3352799" y="-32605"/>
            <a:ext cx="3241963" cy="523220"/>
          </a:xfrm>
          <a:prstGeom prst="rect">
            <a:avLst/>
          </a:prstGeom>
          <a:noFill/>
        </p:spPr>
        <p:txBody>
          <a:bodyPr wrap="square" rtlCol="0">
            <a:spAutoFit/>
          </a:bodyPr>
          <a:lstStyle/>
          <a:p>
            <a:r>
              <a:rPr lang="uk-UA" sz="2800" b="1" dirty="0" smtClean="0">
                <a:solidFill>
                  <a:schemeClr val="bg1"/>
                </a:solidFill>
                <a:latin typeface="Times New Roman" panose="02020603050405020304" pitchFamily="18" charset="0"/>
                <a:cs typeface="Times New Roman" panose="02020603050405020304" pitchFamily="18" charset="0"/>
              </a:rPr>
              <a:t>Мережа класів:</a:t>
            </a:r>
            <a:endParaRPr lang="uk-UA" sz="2800" b="1" dirty="0">
              <a:solidFill>
                <a:schemeClr val="bg1"/>
              </a:solidFill>
              <a:latin typeface="Times New Roman" panose="02020603050405020304" pitchFamily="18" charset="0"/>
              <a:cs typeface="Times New Roman" panose="02020603050405020304" pitchFamily="18" charset="0"/>
            </a:endParaRPr>
          </a:p>
        </p:txBody>
      </p:sp>
      <p:sp>
        <p:nvSpPr>
          <p:cNvPr id="4" name="Овал 3"/>
          <p:cNvSpPr/>
          <p:nvPr/>
        </p:nvSpPr>
        <p:spPr>
          <a:xfrm>
            <a:off x="5818907" y="4962458"/>
            <a:ext cx="1819565" cy="125912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6" name="TextBox 5"/>
          <p:cNvSpPr txBox="1"/>
          <p:nvPr/>
        </p:nvSpPr>
        <p:spPr>
          <a:xfrm>
            <a:off x="5818907" y="5116946"/>
            <a:ext cx="1801093" cy="830997"/>
          </a:xfrm>
          <a:prstGeom prst="rect">
            <a:avLst/>
          </a:prstGeom>
          <a:noFill/>
        </p:spPr>
        <p:txBody>
          <a:bodyPr wrap="square" rtlCol="0">
            <a:spAutoFit/>
          </a:bodyPr>
          <a:lstStyle/>
          <a:p>
            <a:pPr algn="ctr"/>
            <a:r>
              <a:rPr lang="uk-UA" sz="2400" b="1" dirty="0" smtClean="0">
                <a:solidFill>
                  <a:srgbClr val="0070C0"/>
                </a:solidFill>
                <a:latin typeface="Times New Roman" panose="02020603050405020304" pitchFamily="18" charset="0"/>
                <a:cs typeface="Times New Roman" panose="02020603050405020304" pitchFamily="18" charset="0"/>
              </a:rPr>
              <a:t>2 класи:</a:t>
            </a:r>
          </a:p>
          <a:p>
            <a:pPr algn="ctr"/>
            <a:r>
              <a:rPr lang="uk-UA" sz="2400" b="1" dirty="0" smtClean="0">
                <a:solidFill>
                  <a:srgbClr val="0070C0"/>
                </a:solidFill>
                <a:latin typeface="Times New Roman" panose="02020603050405020304" pitchFamily="18" charset="0"/>
                <a:cs typeface="Times New Roman" panose="02020603050405020304" pitchFamily="18" charset="0"/>
              </a:rPr>
              <a:t>1 та 4</a:t>
            </a:r>
            <a:endParaRPr lang="uk-UA" sz="2400" b="1" dirty="0">
              <a:solidFill>
                <a:srgbClr val="0070C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500579" y="5237017"/>
            <a:ext cx="2549238" cy="523220"/>
          </a:xfrm>
          <a:prstGeom prst="rect">
            <a:avLst/>
          </a:prstGeom>
          <a:noFill/>
        </p:spPr>
        <p:txBody>
          <a:bodyPr wrap="square" rtlCol="0">
            <a:spAutoFit/>
          </a:bodyPr>
          <a:lstStyle/>
          <a:p>
            <a:r>
              <a:rPr lang="uk-UA" sz="2800" u="sng" dirty="0" smtClean="0">
                <a:solidFill>
                  <a:schemeClr val="bg1"/>
                </a:solidFill>
                <a:latin typeface="Times New Roman" panose="02020603050405020304" pitchFamily="18" charset="0"/>
                <a:cs typeface="Times New Roman" panose="02020603050405020304" pitchFamily="18" charset="0"/>
              </a:rPr>
              <a:t>Інклюзивних - </a:t>
            </a:r>
            <a:endParaRPr lang="uk-UA" sz="2800" u="sng"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417454" y="6221580"/>
            <a:ext cx="4202545" cy="400110"/>
          </a:xfrm>
          <a:prstGeom prst="rect">
            <a:avLst/>
          </a:prstGeom>
          <a:noFill/>
        </p:spPr>
        <p:txBody>
          <a:bodyPr wrap="square" rtlCol="0">
            <a:spAutoFit/>
          </a:bodyPr>
          <a:lstStyle/>
          <a:p>
            <a:r>
              <a:rPr lang="uk-UA" sz="2000" b="1" dirty="0" smtClean="0">
                <a:solidFill>
                  <a:schemeClr val="bg1"/>
                </a:solidFill>
                <a:latin typeface="Times New Roman" panose="02020603050405020304" pitchFamily="18" charset="0"/>
                <a:cs typeface="Times New Roman" panose="02020603050405020304" pitchFamily="18" charset="0"/>
              </a:rPr>
              <a:t>Педагогічний патронаж – 1 учень.</a:t>
            </a:r>
            <a:endParaRPr lang="uk-UA"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96034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2355273" y="4978400"/>
            <a:ext cx="9227127" cy="711199"/>
          </a:xfrm>
        </p:spPr>
        <p:txBody>
          <a:bodyPr>
            <a:normAutofit/>
          </a:bodyPr>
          <a:lstStyle/>
          <a:p>
            <a:pPr algn="ctr"/>
            <a:r>
              <a:rPr lang="uk-UA" b="1" dirty="0" smtClean="0">
                <a:solidFill>
                  <a:srgbClr val="0070C0"/>
                </a:solidFill>
                <a:latin typeface="Times New Roman" panose="02020603050405020304" pitchFamily="18" charset="0"/>
                <a:cs typeface="Times New Roman" panose="02020603050405020304" pitchFamily="18" charset="0"/>
              </a:rPr>
              <a:t>З Україною у серці!</a:t>
            </a:r>
            <a:endParaRPr lang="uk-UA" b="1" dirty="0">
              <a:solidFill>
                <a:srgbClr val="0070C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636655" y="674255"/>
            <a:ext cx="6945745" cy="3847207"/>
          </a:xfrm>
          <a:prstGeom prst="rect">
            <a:avLst/>
          </a:prstGeom>
          <a:noFill/>
        </p:spPr>
        <p:txBody>
          <a:bodyPr wrap="square" rtlCol="0">
            <a:spAutoFit/>
          </a:bodyPr>
          <a:lstStyle/>
          <a:p>
            <a:pPr algn="ctr"/>
            <a:r>
              <a:rPr lang="uk-UA" sz="2800" b="1" dirty="0" smtClean="0">
                <a:latin typeface="Times New Roman" panose="02020603050405020304" pitchFamily="18" charset="0"/>
                <a:cs typeface="Times New Roman" panose="02020603050405020304" pitchFamily="18" charset="0"/>
              </a:rPr>
              <a:t>Наскрізною лінією </a:t>
            </a:r>
          </a:p>
          <a:p>
            <a:r>
              <a:rPr lang="uk-UA" sz="2400" dirty="0" smtClean="0">
                <a:latin typeface="Times New Roman" panose="02020603050405020304" pitchFamily="18" charset="0"/>
                <a:cs typeface="Times New Roman" panose="02020603050405020304" pitchFamily="18" charset="0"/>
              </a:rPr>
              <a:t>освітнього процесу 2022-2023 навчального року </a:t>
            </a:r>
          </a:p>
          <a:p>
            <a:r>
              <a:rPr lang="uk-UA" sz="2400" dirty="0" smtClean="0">
                <a:latin typeface="Times New Roman" panose="02020603050405020304" pitchFamily="18" charset="0"/>
                <a:cs typeface="Times New Roman" panose="02020603050405020304" pitchFamily="18" charset="0"/>
              </a:rPr>
              <a:t>в умовах воєнного стану стало формування</a:t>
            </a:r>
            <a:r>
              <a:rPr lang="uk-UA" sz="2800" b="1" dirty="0" smtClean="0">
                <a:latin typeface="Times New Roman" panose="02020603050405020304" pitchFamily="18" charset="0"/>
                <a:cs typeface="Times New Roman" panose="02020603050405020304" pitchFamily="18" charset="0"/>
              </a:rPr>
              <a:t> активної громадянської позиції та національної свідомості учасників освітнього процесу.</a:t>
            </a:r>
          </a:p>
          <a:p>
            <a:pPr algn="ctr"/>
            <a:r>
              <a:rPr lang="uk-UA" sz="2400" dirty="0" smtClean="0">
                <a:latin typeface="Times New Roman" panose="02020603050405020304" pitchFamily="18" charset="0"/>
                <a:cs typeface="Times New Roman" panose="02020603050405020304" pitchFamily="18" charset="0"/>
              </a:rPr>
              <a:t>Поряд стоїть і </a:t>
            </a:r>
            <a:r>
              <a:rPr lang="uk-UA" sz="2800" b="1" dirty="0" smtClean="0">
                <a:latin typeface="Times New Roman" panose="02020603050405020304" pitchFamily="18" charset="0"/>
                <a:cs typeface="Times New Roman" panose="02020603050405020304" pitchFamily="18" charset="0"/>
              </a:rPr>
              <a:t>розвиток духовних та моральних цінностей </a:t>
            </a:r>
          </a:p>
          <a:p>
            <a:pPr algn="ctr"/>
            <a:r>
              <a:rPr lang="uk-UA" sz="2400" dirty="0" smtClean="0">
                <a:latin typeface="Times New Roman" panose="02020603050405020304" pitchFamily="18" charset="0"/>
                <a:cs typeface="Times New Roman" panose="02020603050405020304" pitchFamily="18" charset="0"/>
              </a:rPr>
              <a:t>в умовах сьогодення. </a:t>
            </a:r>
            <a:endParaRPr lang="uk-UA" sz="24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674255" y="212436"/>
            <a:ext cx="2567709" cy="2096656"/>
          </a:xfrm>
          <a:prstGeom prst="ellipse">
            <a:avLst/>
          </a:prstGeom>
          <a:ln>
            <a:noFill/>
          </a:ln>
          <a:effectLst>
            <a:softEdge rad="112500"/>
          </a:effectLst>
        </p:spPr>
      </p:pic>
    </p:spTree>
    <p:extLst>
      <p:ext uri="{BB962C8B-B14F-4D97-AF65-F5344CB8AC3E}">
        <p14:creationId xmlns:p14="http://schemas.microsoft.com/office/powerpoint/2010/main" val="2681348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b="7902"/>
          <a:stretch/>
        </p:blipFill>
        <p:spPr>
          <a:xfrm rot="16200000">
            <a:off x="2627746" y="-2627745"/>
            <a:ext cx="6936509" cy="12192000"/>
          </a:xfrm>
          <a:prstGeom prst="rect">
            <a:avLst/>
          </a:prstGeom>
        </p:spPr>
      </p:pic>
      <p:sp>
        <p:nvSpPr>
          <p:cNvPr id="2" name="Заголовок 1"/>
          <p:cNvSpPr>
            <a:spLocks noGrp="1"/>
          </p:cNvSpPr>
          <p:nvPr>
            <p:ph type="title"/>
          </p:nvPr>
        </p:nvSpPr>
        <p:spPr>
          <a:xfrm>
            <a:off x="849746" y="365125"/>
            <a:ext cx="10504054" cy="3708111"/>
          </a:xfrm>
        </p:spPr>
        <p:txBody>
          <a:bodyPr>
            <a:noAutofit/>
          </a:bodyPr>
          <a:lstStyle/>
          <a:p>
            <a:r>
              <a:rPr lang="uk-UA" sz="4000" b="1" dirty="0" smtClean="0">
                <a:latin typeface="Times New Roman" panose="02020603050405020304" pitchFamily="18" charset="0"/>
                <a:cs typeface="Times New Roman" panose="02020603050405020304" pitchFamily="18" charset="0"/>
              </a:rPr>
              <a:t>До Дня захисників та захисниць України </a:t>
            </a:r>
            <a:br>
              <a:rPr lang="uk-UA" sz="4000" b="1" dirty="0" smtClean="0">
                <a:latin typeface="Times New Roman" panose="02020603050405020304" pitchFamily="18" charset="0"/>
                <a:cs typeface="Times New Roman" panose="02020603050405020304" pitchFamily="18" charset="0"/>
              </a:rPr>
            </a:br>
            <a:r>
              <a:rPr lang="uk-UA" sz="4000" b="1" dirty="0" smtClean="0">
                <a:latin typeface="Times New Roman" panose="02020603050405020304" pitchFamily="18" charset="0"/>
                <a:cs typeface="Times New Roman" panose="02020603050405020304" pitchFamily="18" charset="0"/>
              </a:rPr>
              <a:t>14 жовтня 2022 року в закладі пройшов благодійний ярмарок на підтримку ЗСУ. Зібрані кошти – 15100 грн. - передано для придбання </a:t>
            </a:r>
            <a:r>
              <a:rPr lang="uk-UA" sz="4000" b="1" dirty="0" err="1" smtClean="0">
                <a:latin typeface="Times New Roman" panose="02020603050405020304" pitchFamily="18" charset="0"/>
                <a:cs typeface="Times New Roman" panose="02020603050405020304" pitchFamily="18" charset="0"/>
              </a:rPr>
              <a:t>термобілизни</a:t>
            </a:r>
            <a:r>
              <a:rPr lang="uk-UA" sz="4000" b="1" dirty="0" smtClean="0">
                <a:latin typeface="Times New Roman" panose="02020603050405020304" pitchFamily="18" charset="0"/>
                <a:cs typeface="Times New Roman" panose="02020603050405020304" pitchFamily="18" charset="0"/>
              </a:rPr>
              <a:t> воїнам-односельцям.</a:t>
            </a:r>
            <a:endParaRPr lang="uk-UA" sz="4000" b="1"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6727" y="3371272"/>
            <a:ext cx="3860800"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Рисунок 4"/>
          <p:cNvPicPr>
            <a:picLocks noChangeAspect="1"/>
          </p:cNvPicPr>
          <p:nvPr/>
        </p:nvPicPr>
        <p:blipFill>
          <a:blip r:embed="rId4"/>
          <a:stretch>
            <a:fillRect/>
          </a:stretch>
        </p:blipFill>
        <p:spPr>
          <a:xfrm>
            <a:off x="2443010" y="3938482"/>
            <a:ext cx="4428844" cy="215352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960030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125657" y="-222805"/>
            <a:ext cx="12193057" cy="693784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971" y="250257"/>
            <a:ext cx="4523873" cy="3392905"/>
          </a:xfrm>
          <a:prstGeom prst="rect">
            <a:avLst/>
          </a:prstGeom>
          <a:ln>
            <a:noFill/>
          </a:ln>
          <a:effectLst>
            <a:softEdge rad="112500"/>
          </a:effectLst>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533" y="3739414"/>
            <a:ext cx="4265311" cy="257475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4285" y="3511216"/>
            <a:ext cx="6104529" cy="2802957"/>
          </a:xfrm>
          <a:prstGeom prst="rect">
            <a:avLst/>
          </a:prstGeom>
          <a:ln>
            <a:noFill/>
          </a:ln>
          <a:effectLst>
            <a:softEdge rad="112500"/>
          </a:effectLst>
        </p:spPr>
      </p:pic>
      <p:pic>
        <p:nvPicPr>
          <p:cNvPr id="7" name="Рисунок 6"/>
          <p:cNvPicPr>
            <a:picLocks noChangeAspect="1"/>
          </p:cNvPicPr>
          <p:nvPr/>
        </p:nvPicPr>
        <p:blipFill>
          <a:blip r:embed="rId6"/>
          <a:stretch>
            <a:fillRect/>
          </a:stretch>
        </p:blipFill>
        <p:spPr>
          <a:xfrm>
            <a:off x="5583199" y="250256"/>
            <a:ext cx="5752699" cy="33929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5293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10" name="Рисунок 9"/>
          <p:cNvPicPr>
            <a:picLocks noChangeAspect="1"/>
          </p:cNvPicPr>
          <p:nvPr/>
        </p:nvPicPr>
        <p:blipFill>
          <a:blip r:embed="rId2"/>
          <a:stretch>
            <a:fillRect/>
          </a:stretch>
        </p:blipFill>
        <p:spPr>
          <a:xfrm>
            <a:off x="0" y="0"/>
            <a:ext cx="12192000" cy="6858000"/>
          </a:xfrm>
          <a:prstGeom prst="rect">
            <a:avLst/>
          </a:prstGeom>
        </p:spPr>
      </p:pic>
      <p:pic>
        <p:nvPicPr>
          <p:cNvPr id="8" name="Рисунок 7"/>
          <p:cNvPicPr>
            <a:picLocks noChangeAspect="1"/>
          </p:cNvPicPr>
          <p:nvPr/>
        </p:nvPicPr>
        <p:blipFill>
          <a:blip r:embed="rId3"/>
          <a:stretch>
            <a:fillRect/>
          </a:stretch>
        </p:blipFill>
        <p:spPr>
          <a:xfrm>
            <a:off x="2743200" y="64655"/>
            <a:ext cx="5495636" cy="6793345"/>
          </a:xfrm>
          <a:prstGeom prst="rect">
            <a:avLst/>
          </a:prstGeom>
        </p:spPr>
      </p:pic>
      <p:pic>
        <p:nvPicPr>
          <p:cNvPr id="16" name="Рисунок 15"/>
          <p:cNvPicPr>
            <a:picLocks noChangeAspect="1"/>
          </p:cNvPicPr>
          <p:nvPr/>
        </p:nvPicPr>
        <p:blipFill>
          <a:blip r:embed="rId4"/>
          <a:stretch>
            <a:fillRect/>
          </a:stretch>
        </p:blipFill>
        <p:spPr>
          <a:xfrm rot="16200000">
            <a:off x="5648345" y="586201"/>
            <a:ext cx="6858002" cy="5685596"/>
          </a:xfrm>
          <a:prstGeom prst="rect">
            <a:avLst/>
          </a:prstGeom>
        </p:spPr>
      </p:pic>
      <p:pic>
        <p:nvPicPr>
          <p:cNvPr id="14" name="Рисунок 13" descr="Вырезка э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0945" y="175490"/>
            <a:ext cx="4712855" cy="6520873"/>
          </a:xfrm>
          <a:prstGeom prst="rect">
            <a:avLst/>
          </a:prstGeom>
          <a:ln>
            <a:noFill/>
          </a:ln>
          <a:effectLst>
            <a:softEdge rad="112500"/>
          </a:effectLst>
        </p:spPr>
      </p:pic>
    </p:spTree>
    <p:extLst>
      <p:ext uri="{BB962C8B-B14F-4D97-AF65-F5344CB8AC3E}">
        <p14:creationId xmlns:p14="http://schemas.microsoft.com/office/powerpoint/2010/main" val="39814871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57" y="0"/>
            <a:ext cx="12193057" cy="6937849"/>
          </a:xfrm>
          <a:prstGeom prst="rect">
            <a:avLst/>
          </a:prstGeom>
        </p:spPr>
      </p:pic>
      <p:sp>
        <p:nvSpPr>
          <p:cNvPr id="5" name="TextBox 4"/>
          <p:cNvSpPr txBox="1"/>
          <p:nvPr/>
        </p:nvSpPr>
        <p:spPr>
          <a:xfrm>
            <a:off x="822036" y="655782"/>
            <a:ext cx="10572646" cy="1938992"/>
          </a:xfrm>
          <a:prstGeom prst="rect">
            <a:avLst/>
          </a:prstGeom>
          <a:noFill/>
        </p:spPr>
        <p:txBody>
          <a:bodyPr wrap="square" rtlCol="0">
            <a:spAutoFit/>
          </a:bodyPr>
          <a:lstStyle/>
          <a:p>
            <a:r>
              <a:rPr lang="uk-UA" sz="2400" b="1" dirty="0" smtClean="0">
                <a:latin typeface="Times New Roman" panose="02020603050405020304" pitchFamily="18" charset="0"/>
                <a:cs typeface="Times New Roman" panose="02020603050405020304" pitchFamily="18" charset="0"/>
              </a:rPr>
              <a:t>Відкриття реабілітаційного центру «Тепло крилатої душі» дало змогу безпосередньо </a:t>
            </a:r>
            <a:r>
              <a:rPr lang="uk-UA" sz="2400" b="1" dirty="0" err="1" smtClean="0">
                <a:latin typeface="Times New Roman" panose="02020603050405020304" pitchFamily="18" charset="0"/>
                <a:cs typeface="Times New Roman" panose="02020603050405020304" pitchFamily="18" charset="0"/>
              </a:rPr>
              <a:t>доєднуватися</a:t>
            </a:r>
            <a:r>
              <a:rPr lang="uk-UA" sz="2400" b="1" dirty="0" smtClean="0">
                <a:latin typeface="Times New Roman" panose="02020603050405020304" pitchFamily="18" charset="0"/>
                <a:cs typeface="Times New Roman" panose="02020603050405020304" pitchFamily="18" charset="0"/>
              </a:rPr>
              <a:t> разом з дітьми до волонтерської діяльності:</a:t>
            </a:r>
          </a:p>
          <a:p>
            <a:pPr algn="ctr"/>
            <a:r>
              <a:rPr lang="uk-UA" sz="2400" b="1" dirty="0" smtClean="0">
                <a:latin typeface="Times New Roman" panose="02020603050405020304" pitchFamily="18" charset="0"/>
                <a:cs typeface="Times New Roman" panose="02020603050405020304" pitchFamily="18" charset="0"/>
              </a:rPr>
              <a:t>- висадка «Алеї Слави»,</a:t>
            </a:r>
          </a:p>
          <a:p>
            <a:pPr marL="285750" indent="-285750" algn="ctr">
              <a:buFontTx/>
              <a:buChar char="-"/>
            </a:pPr>
            <a:r>
              <a:rPr lang="uk-UA" sz="2400" b="1" dirty="0" smtClean="0">
                <a:latin typeface="Times New Roman" panose="02020603050405020304" pitchFamily="18" charset="0"/>
                <a:cs typeface="Times New Roman" panose="02020603050405020304" pitchFamily="18" charset="0"/>
              </a:rPr>
              <a:t>виготовлення атрибутики до Дня відкриття центру,</a:t>
            </a:r>
          </a:p>
          <a:p>
            <a:pPr marL="285750" indent="-285750" algn="ctr">
              <a:buFontTx/>
              <a:buChar char="-"/>
            </a:pPr>
            <a:r>
              <a:rPr lang="uk-UA" sz="2400" b="1" dirty="0">
                <a:latin typeface="Times New Roman" panose="02020603050405020304" pitchFamily="18" charset="0"/>
                <a:cs typeface="Times New Roman" panose="02020603050405020304" pitchFamily="18" charset="0"/>
              </a:rPr>
              <a:t>у</a:t>
            </a:r>
            <a:r>
              <a:rPr lang="uk-UA" sz="2400" b="1" dirty="0" smtClean="0">
                <a:latin typeface="Times New Roman" panose="02020603050405020304" pitchFamily="18" charset="0"/>
                <a:cs typeface="Times New Roman" panose="02020603050405020304" pitchFamily="18" charset="0"/>
              </a:rPr>
              <a:t>часть в організованих центром заходах.</a:t>
            </a:r>
            <a:endParaRPr lang="uk-UA" sz="24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6693" y="2594774"/>
            <a:ext cx="3005858" cy="375060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8543" y="2798617"/>
            <a:ext cx="2794596" cy="35467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1092" y="3087761"/>
            <a:ext cx="4036290" cy="297129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2768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Объект 3"/>
          <p:cNvPicPr>
            <a:picLocks noGrp="1" noChangeAspect="1"/>
          </p:cNvPicPr>
          <p:nvPr>
            <p:ph idx="1"/>
          </p:nvPr>
        </p:nvPicPr>
        <p:blipFill>
          <a:blip r:embed="rId2"/>
          <a:stretch>
            <a:fillRect/>
          </a:stretch>
        </p:blipFill>
        <p:spPr>
          <a:xfrm>
            <a:off x="0" y="0"/>
            <a:ext cx="12192000" cy="695498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5473" y="3477491"/>
            <a:ext cx="4389581" cy="2895600"/>
          </a:xfrm>
          <a:prstGeom prst="rect">
            <a:avLst/>
          </a:prstGeom>
          <a:ln>
            <a:noFill/>
          </a:ln>
          <a:effectLst>
            <a:outerShdw blurRad="190500" algn="tl" rotWithShape="0">
              <a:srgbClr val="000000">
                <a:alpha val="70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1565" y="3343044"/>
            <a:ext cx="4699216" cy="3003560"/>
          </a:xfrm>
          <a:prstGeom prst="rect">
            <a:avLst/>
          </a:prstGeom>
          <a:ln>
            <a:noFill/>
          </a:ln>
          <a:effectLst>
            <a:outerShdw blurRad="190500" algn="tl" rotWithShape="0">
              <a:srgbClr val="000000">
                <a:alpha val="70000"/>
              </a:srgbClr>
            </a:outerShdw>
          </a:effectLst>
        </p:spPr>
      </p:pic>
      <p:pic>
        <p:nvPicPr>
          <p:cNvPr id="7" name="Рисунок 6"/>
          <p:cNvPicPr>
            <a:picLocks noChangeAspect="1"/>
          </p:cNvPicPr>
          <p:nvPr/>
        </p:nvPicPr>
        <p:blipFill>
          <a:blip r:embed="rId5"/>
          <a:stretch>
            <a:fillRect/>
          </a:stretch>
        </p:blipFill>
        <p:spPr>
          <a:xfrm>
            <a:off x="1335656" y="618835"/>
            <a:ext cx="4760344" cy="2724208"/>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6268" y="817158"/>
            <a:ext cx="3888868" cy="23275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8648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5" name="TextBox 4"/>
          <p:cNvSpPr txBox="1"/>
          <p:nvPr/>
        </p:nvSpPr>
        <p:spPr>
          <a:xfrm>
            <a:off x="2937164" y="2055813"/>
            <a:ext cx="6548582" cy="2105185"/>
          </a:xfrm>
          <a:prstGeom prst="rect">
            <a:avLst/>
          </a:prstGeom>
          <a:noFill/>
        </p:spPr>
        <p:txBody>
          <a:bodyPr wrap="square" rtlCol="0">
            <a:spAutoFit/>
          </a:bodyPr>
          <a:lstStyle/>
          <a:p>
            <a:pPr algn="ctr"/>
            <a:r>
              <a:rPr lang="uk-UA" sz="6600" dirty="0" smtClean="0">
                <a:solidFill>
                  <a:srgbClr val="0070C0"/>
                </a:solidFill>
                <a:latin typeface="Times New Roman" panose="02020603050405020304" pitchFamily="18" charset="0"/>
                <a:cs typeface="Times New Roman" panose="02020603050405020304" pitchFamily="18" charset="0"/>
              </a:rPr>
              <a:t>Зустріч з воїном - </a:t>
            </a:r>
            <a:r>
              <a:rPr lang="uk-UA" sz="6600" dirty="0" smtClean="0">
                <a:solidFill>
                  <a:srgbClr val="FFC000"/>
                </a:solidFill>
                <a:latin typeface="Times New Roman" panose="02020603050405020304" pitchFamily="18" charset="0"/>
                <a:cs typeface="Times New Roman" panose="02020603050405020304" pitchFamily="18" charset="0"/>
              </a:rPr>
              <a:t>односельцем</a:t>
            </a:r>
            <a:endParaRPr lang="uk-UA" sz="6600"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25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98139"/>
            <a:ext cx="12193057" cy="6956139"/>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219" y="560530"/>
            <a:ext cx="4229100" cy="5638800"/>
          </a:xfrm>
          <a:prstGeom prst="rect">
            <a:avLst/>
          </a:prstGeom>
          <a:ln>
            <a:noFill/>
          </a:ln>
          <a:effectLst>
            <a:softEdge rad="112500"/>
          </a:effectLst>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1674" y="681467"/>
            <a:ext cx="6068290" cy="539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240096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rot="16200000">
            <a:off x="2667000" y="-2667000"/>
            <a:ext cx="6858000" cy="12192000"/>
          </a:xfrm>
          <a:prstGeom prst="rect">
            <a:avLst/>
          </a:prstGeom>
        </p:spPr>
      </p:pic>
      <p:sp>
        <p:nvSpPr>
          <p:cNvPr id="2" name="Заголовок 1"/>
          <p:cNvSpPr>
            <a:spLocks noGrp="1"/>
          </p:cNvSpPr>
          <p:nvPr>
            <p:ph type="title"/>
          </p:nvPr>
        </p:nvSpPr>
        <p:spPr>
          <a:xfrm>
            <a:off x="1671782" y="-591127"/>
            <a:ext cx="8044873" cy="2281815"/>
          </a:xfrm>
        </p:spPr>
        <p:txBody>
          <a:bodyPr/>
          <a:lstStyle/>
          <a:p>
            <a:pPr algn="ctr"/>
            <a:r>
              <a:rPr lang="uk-UA" b="1" dirty="0" smtClean="0">
                <a:latin typeface="Times New Roman" panose="02020603050405020304" pitchFamily="18" charset="0"/>
                <a:cs typeface="Times New Roman" panose="02020603050405020304" pitchFamily="18" charset="0"/>
              </a:rPr>
              <a:t>Методична робота:</a:t>
            </a:r>
            <a:endParaRPr lang="uk-UA"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874982" y="932873"/>
            <a:ext cx="7841673" cy="1938992"/>
          </a:xfrm>
          <a:prstGeom prst="rect">
            <a:avLst/>
          </a:prstGeom>
          <a:noFill/>
        </p:spPr>
        <p:txBody>
          <a:bodyPr wrap="square" rtlCol="0">
            <a:spAutoFit/>
          </a:bodyPr>
          <a:lstStyle/>
          <a:p>
            <a:pPr marL="285750" indent="-285750">
              <a:buFontTx/>
              <a:buChar char="-"/>
            </a:pPr>
            <a:r>
              <a:rPr lang="uk-UA" sz="2400" b="1" dirty="0">
                <a:latin typeface="Times New Roman" panose="02020603050405020304" pitchFamily="18" charset="0"/>
                <a:cs typeface="Times New Roman" panose="02020603050405020304" pitchFamily="18" charset="0"/>
              </a:rPr>
              <a:t>о</a:t>
            </a:r>
            <a:r>
              <a:rPr lang="uk-UA" sz="2400" b="1" dirty="0" smtClean="0">
                <a:latin typeface="Times New Roman" panose="02020603050405020304" pitchFamily="18" charset="0"/>
                <a:cs typeface="Times New Roman" panose="02020603050405020304" pitchFamily="18" charset="0"/>
              </a:rPr>
              <a:t>рганізовано роботу 4 методичних об'єднань,</a:t>
            </a:r>
          </a:p>
          <a:p>
            <a:pPr marL="285750" indent="-285750">
              <a:buFontTx/>
              <a:buChar char="-"/>
            </a:pPr>
            <a:r>
              <a:rPr lang="uk-UA" sz="2400" b="1" dirty="0">
                <a:latin typeface="Times New Roman" panose="02020603050405020304" pitchFamily="18" charset="0"/>
                <a:cs typeface="Times New Roman" panose="02020603050405020304" pitchFamily="18" charset="0"/>
              </a:rPr>
              <a:t>п</a:t>
            </a:r>
            <a:r>
              <a:rPr lang="uk-UA" sz="2400" b="1" dirty="0" smtClean="0">
                <a:latin typeface="Times New Roman" panose="02020603050405020304" pitchFamily="18" charset="0"/>
                <a:cs typeface="Times New Roman" panose="02020603050405020304" pitchFamily="18" charset="0"/>
              </a:rPr>
              <a:t>роводяться засідання педагогічної ради,</a:t>
            </a:r>
          </a:p>
          <a:p>
            <a:pPr marL="285750" indent="-285750">
              <a:buFontTx/>
              <a:buChar char="-"/>
            </a:pPr>
            <a:r>
              <a:rPr lang="uk-UA" sz="2400" b="1" dirty="0">
                <a:latin typeface="Times New Roman" panose="02020603050405020304" pitchFamily="18" charset="0"/>
                <a:cs typeface="Times New Roman" panose="02020603050405020304" pitchFamily="18" charset="0"/>
              </a:rPr>
              <a:t>с</a:t>
            </a:r>
            <a:r>
              <a:rPr lang="uk-UA" sz="2400" b="1" dirty="0" smtClean="0">
                <a:latin typeface="Times New Roman" panose="02020603050405020304" pitchFamily="18" charset="0"/>
                <a:cs typeface="Times New Roman" panose="02020603050405020304" pitchFamily="18" charset="0"/>
              </a:rPr>
              <a:t>истематично перевіряється стан викладання різних предметів.</a:t>
            </a:r>
          </a:p>
          <a:p>
            <a:pPr marL="285750" indent="-285750">
              <a:buFontTx/>
              <a:buChar char="-"/>
            </a:pPr>
            <a:endParaRPr lang="uk-UA" sz="24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2954955" y="2473693"/>
            <a:ext cx="6439301" cy="34710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93383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594"/>
            <a:ext cx="12193057" cy="6858594"/>
          </a:xfrm>
          <a:prstGeom prst="rect">
            <a:avLst/>
          </a:prstGeom>
        </p:spPr>
      </p:pic>
      <p:sp>
        <p:nvSpPr>
          <p:cNvPr id="2" name="Заголовок 1"/>
          <p:cNvSpPr>
            <a:spLocks noGrp="1"/>
          </p:cNvSpPr>
          <p:nvPr>
            <p:ph type="title"/>
          </p:nvPr>
        </p:nvSpPr>
        <p:spPr>
          <a:xfrm>
            <a:off x="1674796" y="-596765"/>
            <a:ext cx="8662737" cy="2287454"/>
          </a:xfrm>
        </p:spPr>
        <p:txBody>
          <a:bodyPr/>
          <a:lstStyle/>
          <a:p>
            <a:pPr algn="ctr"/>
            <a:r>
              <a:rPr lang="uk-UA" b="1" dirty="0" smtClean="0">
                <a:latin typeface="Times New Roman" panose="02020603050405020304" pitchFamily="18" charset="0"/>
                <a:cs typeface="Times New Roman" panose="02020603050405020304" pitchFamily="18" charset="0"/>
              </a:rPr>
              <a:t>Обмін досвідом:</a:t>
            </a:r>
            <a:endParaRPr lang="uk-UA"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358189" y="1357162"/>
            <a:ext cx="7757963" cy="4247317"/>
          </a:xfrm>
          <a:prstGeom prst="rect">
            <a:avLst/>
          </a:prstGeom>
          <a:noFill/>
        </p:spPr>
        <p:txBody>
          <a:bodyPr wrap="square" rtlCol="0">
            <a:spAutoFit/>
          </a:bodyPr>
          <a:lstStyle/>
          <a:p>
            <a:pPr marL="285750" indent="-285750">
              <a:buFontTx/>
              <a:buChar char="-"/>
            </a:pPr>
            <a:r>
              <a:rPr lang="uk-UA" sz="2800" b="1" dirty="0">
                <a:latin typeface="Times New Roman" panose="02020603050405020304" pitchFamily="18" charset="0"/>
                <a:cs typeface="Times New Roman" panose="02020603050405020304" pitchFamily="18" charset="0"/>
              </a:rPr>
              <a:t>м</a:t>
            </a:r>
            <a:r>
              <a:rPr lang="uk-UA" sz="2800" b="1" dirty="0" smtClean="0">
                <a:latin typeface="Times New Roman" panose="02020603050405020304" pitchFamily="18" charset="0"/>
                <a:cs typeface="Times New Roman" panose="02020603050405020304" pitchFamily="18" charset="0"/>
              </a:rPr>
              <a:t>етодичне об'єднання вчителів математичного циклу (онлайн, 2022 рік),</a:t>
            </a:r>
          </a:p>
          <a:p>
            <a:endParaRPr lang="uk-UA" sz="2800" b="1" dirty="0" smtClean="0">
              <a:latin typeface="Times New Roman" panose="02020603050405020304" pitchFamily="18" charset="0"/>
              <a:cs typeface="Times New Roman" panose="02020603050405020304" pitchFamily="18" charset="0"/>
            </a:endParaRPr>
          </a:p>
          <a:p>
            <a:pPr marL="285750" indent="-285750">
              <a:buFontTx/>
              <a:buChar char="-"/>
            </a:pPr>
            <a:r>
              <a:rPr lang="uk-UA" sz="2800" b="1" dirty="0">
                <a:latin typeface="Times New Roman" panose="02020603050405020304" pitchFamily="18" charset="0"/>
                <a:cs typeface="Times New Roman" panose="02020603050405020304" pitchFamily="18" charset="0"/>
              </a:rPr>
              <a:t>м</a:t>
            </a:r>
            <a:r>
              <a:rPr lang="uk-UA" sz="2800" b="1" dirty="0" smtClean="0">
                <a:latin typeface="Times New Roman" panose="02020603050405020304" pitchFamily="18" charset="0"/>
                <a:cs typeface="Times New Roman" panose="02020603050405020304" pitchFamily="18" charset="0"/>
              </a:rPr>
              <a:t>етодичне </a:t>
            </a:r>
            <a:r>
              <a:rPr lang="ru-RU" sz="2800" b="1" dirty="0" err="1" smtClean="0">
                <a:latin typeface="Times New Roman" panose="02020603050405020304" pitchFamily="18" charset="0"/>
                <a:cs typeface="Times New Roman" panose="02020603050405020304" pitchFamily="18" charset="0"/>
              </a:rPr>
              <a:t>об'єднання</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вчителів-філологів</a:t>
            </a:r>
            <a:r>
              <a:rPr lang="ru-RU" sz="2800" b="1" dirty="0" smtClean="0">
                <a:latin typeface="Times New Roman" panose="02020603050405020304" pitchFamily="18" charset="0"/>
                <a:cs typeface="Times New Roman" panose="02020603050405020304" pitchFamily="18" charset="0"/>
              </a:rPr>
              <a:t> (онлайн, </a:t>
            </a:r>
            <a:r>
              <a:rPr lang="ru-RU" sz="2800" b="1" dirty="0" err="1" smtClean="0">
                <a:latin typeface="Times New Roman" panose="02020603050405020304" pitchFamily="18" charset="0"/>
                <a:cs typeface="Times New Roman" panose="02020603050405020304" pitchFamily="18" charset="0"/>
              </a:rPr>
              <a:t>доповідь</a:t>
            </a:r>
            <a:r>
              <a:rPr lang="ru-RU" sz="2800" b="1" dirty="0" smtClean="0">
                <a:latin typeface="Times New Roman" panose="02020603050405020304" pitchFamily="18" charset="0"/>
                <a:cs typeface="Times New Roman" panose="02020603050405020304" pitchFamily="18" charset="0"/>
              </a:rPr>
              <a:t> про </a:t>
            </a:r>
            <a:r>
              <a:rPr lang="ru-RU" sz="2800" b="1" dirty="0" err="1" smtClean="0">
                <a:latin typeface="Times New Roman" panose="02020603050405020304" pitchFamily="18" charset="0"/>
                <a:cs typeface="Times New Roman" panose="02020603050405020304" pitchFamily="18" charset="0"/>
              </a:rPr>
              <a:t>інструменти</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формувального</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оцінювання</a:t>
            </a:r>
            <a:r>
              <a:rPr lang="ru-RU" sz="2800" b="1" dirty="0" smtClean="0">
                <a:latin typeface="Times New Roman" panose="02020603050405020304" pitchFamily="18" charset="0"/>
                <a:cs typeface="Times New Roman" panose="02020603050405020304" pitchFamily="18" charset="0"/>
              </a:rPr>
              <a:t>, 2022рік),</a:t>
            </a:r>
          </a:p>
          <a:p>
            <a:endParaRPr lang="ru-RU" sz="2800" b="1" dirty="0" smtClean="0">
              <a:latin typeface="Times New Roman" panose="02020603050405020304" pitchFamily="18" charset="0"/>
              <a:cs typeface="Times New Roman" panose="02020603050405020304" pitchFamily="18" charset="0"/>
            </a:endParaRPr>
          </a:p>
          <a:p>
            <a:pPr marL="285750" indent="-285750">
              <a:buFontTx/>
              <a:buChar char="-"/>
            </a:pPr>
            <a:r>
              <a:rPr lang="ru-RU" sz="2800" b="1" dirty="0" err="1" smtClean="0">
                <a:latin typeface="Times New Roman" panose="02020603050405020304" pitchFamily="18" charset="0"/>
                <a:cs typeface="Times New Roman" panose="02020603050405020304" pitchFamily="18" charset="0"/>
              </a:rPr>
              <a:t>методичне</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об'єднання</a:t>
            </a:r>
            <a:r>
              <a:rPr lang="ru-RU" sz="2800" b="1" dirty="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вчителів</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початкових</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класів</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очна</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зустріч</a:t>
            </a:r>
            <a:r>
              <a:rPr lang="ru-RU" sz="2800" b="1" dirty="0" smtClean="0">
                <a:latin typeface="Times New Roman" panose="02020603050405020304" pitchFamily="18" charset="0"/>
                <a:cs typeface="Times New Roman" panose="02020603050405020304" pitchFamily="18" charset="0"/>
              </a:rPr>
              <a:t>, 2023рік)</a:t>
            </a:r>
            <a:endParaRPr lang="uk-UA" sz="2800" b="1" dirty="0" smtClean="0">
              <a:latin typeface="Times New Roman" panose="02020603050405020304" pitchFamily="18" charset="0"/>
              <a:cs typeface="Times New Roman" panose="02020603050405020304" pitchFamily="18" charset="0"/>
            </a:endParaRPr>
          </a:p>
          <a:p>
            <a:pPr marL="285750" indent="-285750">
              <a:buFontTx/>
              <a:buChar char="-"/>
            </a:pPr>
            <a:endParaRPr lang="uk-UA" dirty="0"/>
          </a:p>
        </p:txBody>
      </p:sp>
    </p:spTree>
    <p:extLst>
      <p:ext uri="{BB962C8B-B14F-4D97-AF65-F5344CB8AC3E}">
        <p14:creationId xmlns:p14="http://schemas.microsoft.com/office/powerpoint/2010/main" val="2674637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pic>
        <p:nvPicPr>
          <p:cNvPr id="5" name="Объект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3377" y="235815"/>
            <a:ext cx="5321495" cy="37450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6618" y="182849"/>
            <a:ext cx="6157649" cy="36779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679" y="3658466"/>
            <a:ext cx="4314732" cy="28149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9004" y="3831295"/>
            <a:ext cx="5322442" cy="2997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100024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594"/>
            <a:ext cx="12193057" cy="6858594"/>
          </a:xfrm>
          <a:prstGeom prst="rect">
            <a:avLst/>
          </a:prstGeom>
        </p:spPr>
      </p:pic>
      <p:sp>
        <p:nvSpPr>
          <p:cNvPr id="2" name="Заголовок 1"/>
          <p:cNvSpPr>
            <a:spLocks noGrp="1"/>
          </p:cNvSpPr>
          <p:nvPr>
            <p:ph type="title"/>
          </p:nvPr>
        </p:nvSpPr>
        <p:spPr>
          <a:xfrm>
            <a:off x="838200" y="110837"/>
            <a:ext cx="10515600" cy="1265382"/>
          </a:xfrm>
        </p:spPr>
        <p:txBody>
          <a:bodyPr>
            <a:normAutofit fontScale="90000"/>
          </a:bodyPr>
          <a:lstStyle/>
          <a:p>
            <a:pPr algn="ctr"/>
            <a:r>
              <a:rPr lang="uk-UA" sz="4900" b="1" dirty="0" smtClean="0">
                <a:latin typeface="Times New Roman" panose="02020603050405020304" pitchFamily="18" charset="0"/>
                <a:cs typeface="Times New Roman" panose="02020603050405020304" pitchFamily="18" charset="0"/>
              </a:rPr>
              <a:t>Методичні заходи:</a:t>
            </a:r>
            <a:br>
              <a:rPr lang="uk-UA" sz="4900" b="1" dirty="0" smtClean="0">
                <a:latin typeface="Times New Roman" panose="02020603050405020304" pitchFamily="18" charset="0"/>
                <a:cs typeface="Times New Roman" panose="02020603050405020304" pitchFamily="18" charset="0"/>
              </a:rPr>
            </a:br>
            <a:endParaRPr lang="uk-UA" dirty="0"/>
          </a:p>
        </p:txBody>
      </p:sp>
      <p:sp>
        <p:nvSpPr>
          <p:cNvPr id="5" name="TextBox 4"/>
          <p:cNvSpPr txBox="1"/>
          <p:nvPr/>
        </p:nvSpPr>
        <p:spPr>
          <a:xfrm>
            <a:off x="1838036" y="895927"/>
            <a:ext cx="7897091" cy="1200329"/>
          </a:xfrm>
          <a:prstGeom prst="rect">
            <a:avLst/>
          </a:prstGeom>
          <a:noFill/>
        </p:spPr>
        <p:txBody>
          <a:bodyPr wrap="square" rtlCol="0">
            <a:spAutoFit/>
          </a:bodyPr>
          <a:lstStyle/>
          <a:p>
            <a:r>
              <a:rPr lang="uk-UA" sz="2400" dirty="0" smtClean="0">
                <a:latin typeface="Times New Roman" panose="02020603050405020304" pitchFamily="18" charset="0"/>
                <a:cs typeface="Times New Roman" panose="02020603050405020304" pitchFamily="18" charset="0"/>
              </a:rPr>
              <a:t>Інституційний аудит в умовах воєнного часу не проводився, гімназія взяла участь у </a:t>
            </a:r>
            <a:r>
              <a:rPr lang="uk-UA" sz="2400" dirty="0" err="1" smtClean="0">
                <a:latin typeface="Times New Roman" panose="02020603050405020304" pitchFamily="18" charset="0"/>
                <a:cs typeface="Times New Roman" panose="02020603050405020304" pitchFamily="18" charset="0"/>
              </a:rPr>
              <a:t>самооцінюванні</a:t>
            </a:r>
            <a:r>
              <a:rPr lang="uk-UA" sz="2400" dirty="0" smtClean="0">
                <a:latin typeface="Times New Roman" panose="02020603050405020304" pitchFamily="18" charset="0"/>
                <a:cs typeface="Times New Roman" panose="02020603050405020304" pitchFamily="18" charset="0"/>
              </a:rPr>
              <a:t> в системі </a:t>
            </a:r>
            <a:r>
              <a:rPr lang="en-US" sz="2400" dirty="0" err="1" smtClean="0">
                <a:latin typeface="Times New Roman" panose="02020603050405020304" pitchFamily="18" charset="0"/>
                <a:cs typeface="Times New Roman" panose="02020603050405020304" pitchFamily="18" charset="0"/>
              </a:rPr>
              <a:t>Evalued</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за напрямом «управлінські процеси».</a:t>
            </a:r>
            <a:endParaRPr lang="uk-UA" sz="2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l="2100" t="4318" r="6139" b="13526"/>
          <a:stretch/>
        </p:blipFill>
        <p:spPr>
          <a:xfrm rot="16200000">
            <a:off x="4043547" y="1368564"/>
            <a:ext cx="3957124" cy="5412509"/>
          </a:xfrm>
          <a:prstGeom prst="rect">
            <a:avLst/>
          </a:prstGeom>
        </p:spPr>
      </p:pic>
    </p:spTree>
    <p:extLst>
      <p:ext uri="{BB962C8B-B14F-4D97-AF65-F5344CB8AC3E}">
        <p14:creationId xmlns:p14="http://schemas.microsoft.com/office/powerpoint/2010/main" val="1605903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27710" y="0"/>
            <a:ext cx="12192000" cy="6858000"/>
          </a:xfrm>
          <a:prstGeom prst="rect">
            <a:avLst/>
          </a:prstGeom>
        </p:spPr>
      </p:pic>
      <p:sp>
        <p:nvSpPr>
          <p:cNvPr id="2" name="Заголовок 1"/>
          <p:cNvSpPr>
            <a:spLocks noGrp="1"/>
          </p:cNvSpPr>
          <p:nvPr>
            <p:ph type="title"/>
          </p:nvPr>
        </p:nvSpPr>
        <p:spPr>
          <a:xfrm>
            <a:off x="1681018" y="-83127"/>
            <a:ext cx="8774546" cy="1163782"/>
          </a:xfrm>
        </p:spPr>
        <p:txBody>
          <a:bodyPr/>
          <a:lstStyle/>
          <a:p>
            <a:pPr algn="ctr"/>
            <a:r>
              <a:rPr lang="uk-UA" b="1" dirty="0" smtClean="0">
                <a:latin typeface="Times New Roman" panose="02020603050405020304" pitchFamily="18" charset="0"/>
                <a:cs typeface="Times New Roman" panose="02020603050405020304" pitchFamily="18" charset="0"/>
              </a:rPr>
              <a:t>Успіхи та здобутки:</a:t>
            </a:r>
            <a:endParaRPr lang="uk-UA"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681018" y="886691"/>
            <a:ext cx="8774545" cy="3416320"/>
          </a:xfrm>
          <a:prstGeom prst="rect">
            <a:avLst/>
          </a:prstGeom>
          <a:noFill/>
        </p:spPr>
        <p:txBody>
          <a:bodyPr wrap="square" rtlCol="0">
            <a:spAutoFit/>
          </a:bodyPr>
          <a:lstStyle/>
          <a:p>
            <a:pPr algn="ctr"/>
            <a:r>
              <a:rPr lang="uk-UA" sz="2400" b="1" dirty="0" smtClean="0">
                <a:latin typeface="Times New Roman" panose="02020603050405020304" pitchFamily="18" charset="0"/>
                <a:cs typeface="Times New Roman" panose="02020603050405020304" pitchFamily="18" charset="0"/>
              </a:rPr>
              <a:t>Переможці олімпіад 2022-2023:</a:t>
            </a:r>
          </a:p>
          <a:p>
            <a:pPr marL="285750" indent="-285750">
              <a:buFontTx/>
              <a:buChar char="-"/>
            </a:pPr>
            <a:r>
              <a:rPr lang="uk-UA" sz="2400" b="1" dirty="0" err="1" smtClean="0">
                <a:latin typeface="Times New Roman" panose="02020603050405020304" pitchFamily="18" charset="0"/>
                <a:cs typeface="Times New Roman" panose="02020603050405020304" pitchFamily="18" charset="0"/>
              </a:rPr>
              <a:t>Зеленевич</a:t>
            </a:r>
            <a:r>
              <a:rPr lang="uk-UA" sz="2400" b="1" dirty="0" smtClean="0">
                <a:latin typeface="Times New Roman" panose="02020603050405020304" pitchFamily="18" charset="0"/>
                <a:cs typeface="Times New Roman" panose="02020603050405020304" pitchFamily="18" charset="0"/>
              </a:rPr>
              <a:t> Василь </a:t>
            </a:r>
            <a:r>
              <a:rPr lang="uk-UA" sz="2400" dirty="0" smtClean="0">
                <a:latin typeface="Times New Roman" panose="02020603050405020304" pitchFamily="18" charset="0"/>
                <a:cs typeface="Times New Roman" panose="02020603050405020304" pitchFamily="18" charset="0"/>
              </a:rPr>
              <a:t>– учень 9 класу – </a:t>
            </a:r>
            <a:r>
              <a:rPr lang="uk-UA" sz="2400" dirty="0" smtClean="0">
                <a:solidFill>
                  <a:srgbClr val="FF0000"/>
                </a:solidFill>
                <a:latin typeface="Times New Roman" panose="02020603050405020304" pitchFamily="18" charset="0"/>
                <a:cs typeface="Times New Roman" panose="02020603050405020304" pitchFamily="18" charset="0"/>
              </a:rPr>
              <a:t>1 місце </a:t>
            </a:r>
            <a:r>
              <a:rPr lang="uk-UA" sz="2400" dirty="0" smtClean="0">
                <a:latin typeface="Times New Roman" panose="02020603050405020304" pitchFamily="18" charset="0"/>
                <a:cs typeface="Times New Roman" panose="02020603050405020304" pitchFamily="18" charset="0"/>
              </a:rPr>
              <a:t>в</a:t>
            </a:r>
            <a:r>
              <a:rPr lang="uk-UA" sz="2400" dirty="0" smtClean="0">
                <a:solidFill>
                  <a:srgbClr val="FF0000"/>
                </a:solidFill>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ІІ етапі </a:t>
            </a:r>
            <a:r>
              <a:rPr lang="uk-UA" sz="2400" dirty="0" smtClean="0">
                <a:solidFill>
                  <a:srgbClr val="FF0000"/>
                </a:solidFill>
                <a:latin typeface="Times New Roman" panose="02020603050405020304" pitchFamily="18" charset="0"/>
                <a:cs typeface="Times New Roman" panose="02020603050405020304" pitchFamily="18" charset="0"/>
              </a:rPr>
              <a:t>з хімії.</a:t>
            </a:r>
          </a:p>
          <a:p>
            <a:pPr marL="285750" indent="-285750">
              <a:buFontTx/>
              <a:buChar char="-"/>
            </a:pPr>
            <a:r>
              <a:rPr lang="uk-UA" sz="2400" b="1" dirty="0" err="1" smtClean="0">
                <a:latin typeface="Times New Roman" panose="02020603050405020304" pitchFamily="18" charset="0"/>
                <a:cs typeface="Times New Roman" panose="02020603050405020304" pitchFamily="18" charset="0"/>
              </a:rPr>
              <a:t>Кобацька</a:t>
            </a:r>
            <a:r>
              <a:rPr lang="uk-UA" sz="2400" b="1" dirty="0" smtClean="0">
                <a:latin typeface="Times New Roman" panose="02020603050405020304" pitchFamily="18" charset="0"/>
                <a:cs typeface="Times New Roman" panose="02020603050405020304" pitchFamily="18" charset="0"/>
              </a:rPr>
              <a:t> Христина </a:t>
            </a:r>
            <a:r>
              <a:rPr lang="uk-UA" sz="2400" dirty="0" smtClean="0">
                <a:latin typeface="Times New Roman" panose="02020603050405020304" pitchFamily="18" charset="0"/>
                <a:cs typeface="Times New Roman" panose="02020603050405020304" pitchFamily="18" charset="0"/>
              </a:rPr>
              <a:t>– учениця 7 класу – </a:t>
            </a:r>
            <a:r>
              <a:rPr lang="uk-UA" sz="2400" dirty="0" smtClean="0">
                <a:solidFill>
                  <a:srgbClr val="FF0000"/>
                </a:solidFill>
                <a:latin typeface="Times New Roman" panose="02020603050405020304" pitchFamily="18" charset="0"/>
                <a:cs typeface="Times New Roman" panose="02020603050405020304" pitchFamily="18" charset="0"/>
              </a:rPr>
              <a:t>2 місце з математики </a:t>
            </a:r>
            <a:r>
              <a:rPr lang="uk-UA" sz="2400" dirty="0" smtClean="0">
                <a:latin typeface="Times New Roman" panose="02020603050405020304" pitchFamily="18" charset="0"/>
                <a:cs typeface="Times New Roman" panose="02020603050405020304" pitchFamily="18" charset="0"/>
              </a:rPr>
              <a:t>та </a:t>
            </a:r>
            <a:r>
              <a:rPr lang="uk-UA" sz="2400" dirty="0" smtClean="0">
                <a:solidFill>
                  <a:srgbClr val="FF0000"/>
                </a:solidFill>
                <a:latin typeface="Times New Roman" panose="02020603050405020304" pitchFamily="18" charset="0"/>
                <a:cs typeface="Times New Roman" panose="02020603050405020304" pitchFamily="18" charset="0"/>
              </a:rPr>
              <a:t>3 місце з фізики</a:t>
            </a:r>
            <a:r>
              <a:rPr lang="uk-UA" sz="2400" dirty="0" smtClean="0">
                <a:latin typeface="Times New Roman" panose="02020603050405020304" pitchFamily="18" charset="0"/>
                <a:cs typeface="Times New Roman" panose="02020603050405020304" pitchFamily="18" charset="0"/>
              </a:rPr>
              <a:t>.</a:t>
            </a:r>
          </a:p>
          <a:p>
            <a:endParaRPr lang="uk-UA" sz="2400" dirty="0" smtClean="0">
              <a:latin typeface="Times New Roman" panose="02020603050405020304" pitchFamily="18" charset="0"/>
              <a:cs typeface="Times New Roman" panose="02020603050405020304" pitchFamily="18" charset="0"/>
            </a:endParaRPr>
          </a:p>
          <a:p>
            <a:r>
              <a:rPr lang="uk-UA" sz="2400" dirty="0" smtClean="0">
                <a:latin typeface="Times New Roman" panose="02020603050405020304" pitchFamily="18" charset="0"/>
                <a:cs typeface="Times New Roman" panose="02020603050405020304" pitchFamily="18" charset="0"/>
              </a:rPr>
              <a:t>Учнів та вчителів нагороджено </a:t>
            </a:r>
            <a:r>
              <a:rPr lang="uk-UA" sz="2400" b="1" dirty="0" smtClean="0">
                <a:solidFill>
                  <a:srgbClr val="FF0000"/>
                </a:solidFill>
                <a:latin typeface="Times New Roman" panose="02020603050405020304" pitchFamily="18" charset="0"/>
                <a:cs typeface="Times New Roman" panose="02020603050405020304" pitchFamily="18" charset="0"/>
              </a:rPr>
              <a:t>грамотами П</a:t>
            </a:r>
            <a:r>
              <a:rPr lang="en-US" sz="2400" b="1" dirty="0" smtClean="0">
                <a:solidFill>
                  <a:srgbClr val="FF0000"/>
                </a:solidFill>
                <a:latin typeface="Times New Roman" panose="02020603050405020304" pitchFamily="18" charset="0"/>
                <a:cs typeface="Times New Roman" panose="02020603050405020304" pitchFamily="18" charset="0"/>
              </a:rPr>
              <a:t>’</a:t>
            </a:r>
            <a:r>
              <a:rPr lang="uk-UA" sz="2400" b="1" dirty="0" err="1" smtClean="0">
                <a:solidFill>
                  <a:srgbClr val="FF0000"/>
                </a:solidFill>
                <a:latin typeface="Times New Roman" panose="02020603050405020304" pitchFamily="18" charset="0"/>
                <a:cs typeface="Times New Roman" panose="02020603050405020304" pitchFamily="18" charset="0"/>
              </a:rPr>
              <a:t>ядицького</a:t>
            </a:r>
            <a:r>
              <a:rPr lang="uk-UA" sz="2400" b="1" dirty="0" smtClean="0">
                <a:solidFill>
                  <a:srgbClr val="FF0000"/>
                </a:solidFill>
                <a:latin typeface="Times New Roman" panose="02020603050405020304" pitchFamily="18" charset="0"/>
                <a:cs typeface="Times New Roman" panose="02020603050405020304" pitchFamily="18" charset="0"/>
              </a:rPr>
              <a:t> сільського голови. </a:t>
            </a:r>
          </a:p>
          <a:p>
            <a:endParaRPr lang="uk-UA" sz="2400" dirty="0" smtClean="0">
              <a:latin typeface="Times New Roman" panose="02020603050405020304" pitchFamily="18" charset="0"/>
              <a:cs typeface="Times New Roman" panose="02020603050405020304" pitchFamily="18" charset="0"/>
            </a:endParaRPr>
          </a:p>
          <a:p>
            <a:r>
              <a:rPr lang="uk-UA" sz="2400" dirty="0" smtClean="0">
                <a:latin typeface="Times New Roman" panose="02020603050405020304" pitchFamily="18" charset="0"/>
                <a:cs typeface="Times New Roman" panose="02020603050405020304" pitchFamily="18" charset="0"/>
              </a:rPr>
              <a:t>Учні отримали ще </a:t>
            </a:r>
            <a:r>
              <a:rPr lang="uk-UA" sz="2400" b="1" dirty="0" smtClean="0">
                <a:solidFill>
                  <a:srgbClr val="FF0000"/>
                </a:solidFill>
                <a:latin typeface="Times New Roman" panose="02020603050405020304" pitchFamily="18" charset="0"/>
                <a:cs typeface="Times New Roman" panose="02020603050405020304" pitchFamily="18" charset="0"/>
              </a:rPr>
              <a:t>сертифікати на грошову винагороду.</a:t>
            </a:r>
            <a:endParaRPr lang="uk-U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17982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 y="0"/>
            <a:ext cx="4932219" cy="6858000"/>
          </a:xfrm>
          <a:prstGeom prst="rect">
            <a:avLst/>
          </a:prstGeom>
        </p:spPr>
      </p:pic>
      <p:pic>
        <p:nvPicPr>
          <p:cNvPr id="5" name="Рисунок 4"/>
          <p:cNvPicPr>
            <a:picLocks noChangeAspect="1"/>
          </p:cNvPicPr>
          <p:nvPr/>
        </p:nvPicPr>
        <p:blipFill>
          <a:blip r:embed="rId2"/>
          <a:stretch>
            <a:fillRect/>
          </a:stretch>
        </p:blipFill>
        <p:spPr>
          <a:xfrm>
            <a:off x="7167418" y="0"/>
            <a:ext cx="5024582" cy="685800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583" y="916900"/>
            <a:ext cx="3990108" cy="5163127"/>
          </a:xfrm>
          <a:prstGeom prst="rect">
            <a:avLst/>
          </a:prstGeom>
          <a:ln>
            <a:noFill/>
          </a:ln>
          <a:effectLst>
            <a:softEdge rad="112500"/>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8473" y="831273"/>
            <a:ext cx="4064000" cy="5248754"/>
          </a:xfrm>
          <a:prstGeom prst="rect">
            <a:avLst/>
          </a:prstGeom>
          <a:ln>
            <a:noFill/>
          </a:ln>
          <a:effectLst>
            <a:softEdge rad="112500"/>
          </a:effectLst>
        </p:spPr>
      </p:pic>
      <p:pic>
        <p:nvPicPr>
          <p:cNvPr id="8" name="Рисунок 7"/>
          <p:cNvPicPr>
            <a:picLocks noChangeAspect="1"/>
          </p:cNvPicPr>
          <p:nvPr/>
        </p:nvPicPr>
        <p:blipFill>
          <a:blip r:embed="rId5"/>
          <a:stretch>
            <a:fillRect/>
          </a:stretch>
        </p:blipFill>
        <p:spPr>
          <a:xfrm>
            <a:off x="4349030" y="1357746"/>
            <a:ext cx="3401576" cy="45354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9908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711200" y="1690688"/>
            <a:ext cx="1062181" cy="1477385"/>
          </a:xfrm>
        </p:spPr>
        <p:txBody>
          <a:bodyPr>
            <a:normAutofit/>
          </a:bodyPr>
          <a:lstStyle/>
          <a:p>
            <a:endParaRPr lang="uk-UA" dirty="0"/>
          </a:p>
        </p:txBody>
      </p:sp>
      <p:pic>
        <p:nvPicPr>
          <p:cNvPr id="8" name="Рисунок 7"/>
          <p:cNvPicPr>
            <a:picLocks noChangeAspect="1"/>
          </p:cNvPicPr>
          <p:nvPr/>
        </p:nvPicPr>
        <p:blipFill rotWithShape="1">
          <a:blip r:embed="rId2"/>
          <a:srcRect l="15613" r="17927" b="9874"/>
          <a:stretch/>
        </p:blipFill>
        <p:spPr>
          <a:xfrm>
            <a:off x="0" y="110834"/>
            <a:ext cx="4756727" cy="6747166"/>
          </a:xfrm>
          <a:prstGeom prst="rect">
            <a:avLst/>
          </a:prstGeom>
        </p:spPr>
      </p:pic>
      <p:pic>
        <p:nvPicPr>
          <p:cNvPr id="10" name="Рисунок 9"/>
          <p:cNvPicPr>
            <a:picLocks noChangeAspect="1"/>
          </p:cNvPicPr>
          <p:nvPr/>
        </p:nvPicPr>
        <p:blipFill>
          <a:blip r:embed="rId3"/>
          <a:stretch>
            <a:fillRect/>
          </a:stretch>
        </p:blipFill>
        <p:spPr>
          <a:xfrm>
            <a:off x="4414982" y="1493873"/>
            <a:ext cx="2427736" cy="5364127"/>
          </a:xfrm>
          <a:prstGeom prst="rect">
            <a:avLst/>
          </a:prstGeom>
        </p:spPr>
      </p:pic>
      <p:sp>
        <p:nvSpPr>
          <p:cNvPr id="9" name="TextBox 8"/>
          <p:cNvSpPr txBox="1"/>
          <p:nvPr/>
        </p:nvSpPr>
        <p:spPr>
          <a:xfrm>
            <a:off x="711199" y="3749964"/>
            <a:ext cx="3371274" cy="3046988"/>
          </a:xfrm>
          <a:prstGeom prst="rect">
            <a:avLst/>
          </a:prstGeom>
          <a:noFill/>
        </p:spPr>
        <p:txBody>
          <a:bodyPr wrap="square" rtlCol="0">
            <a:spAutoFit/>
          </a:bodyPr>
          <a:lstStyle/>
          <a:p>
            <a:pPr algn="ctr"/>
            <a:r>
              <a:rPr lang="uk-UA" sz="3200" b="1" dirty="0" smtClean="0">
                <a:latin typeface="Times New Roman" panose="02020603050405020304" pitchFamily="18" charset="0"/>
                <a:cs typeface="Times New Roman" panose="02020603050405020304" pitchFamily="18" charset="0"/>
              </a:rPr>
              <a:t>Які </a:t>
            </a:r>
          </a:p>
          <a:p>
            <a:pPr algn="ctr"/>
            <a:r>
              <a:rPr lang="uk-UA" sz="3200" b="1" dirty="0" smtClean="0">
                <a:latin typeface="Times New Roman" panose="02020603050405020304" pitchFamily="18" charset="0"/>
                <a:cs typeface="Times New Roman" panose="02020603050405020304" pitchFamily="18" charset="0"/>
              </a:rPr>
              <a:t>документи регламентують роботу керівника закладу</a:t>
            </a:r>
            <a:endParaRPr lang="uk-UA" sz="2400" b="1" dirty="0">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stretch>
            <a:fillRect/>
          </a:stretch>
        </p:blipFill>
        <p:spPr>
          <a:xfrm>
            <a:off x="6842718" y="0"/>
            <a:ext cx="5349282" cy="6796952"/>
          </a:xfrm>
          <a:prstGeom prst="rect">
            <a:avLst/>
          </a:prstGeom>
        </p:spPr>
      </p:pic>
      <p:pic>
        <p:nvPicPr>
          <p:cNvPr id="11" name="Рисунок 10"/>
          <p:cNvPicPr>
            <a:picLocks noChangeAspect="1"/>
          </p:cNvPicPr>
          <p:nvPr/>
        </p:nvPicPr>
        <p:blipFill>
          <a:blip r:embed="rId5"/>
          <a:stretch>
            <a:fillRect/>
          </a:stretch>
        </p:blipFill>
        <p:spPr>
          <a:xfrm>
            <a:off x="10109672" y="2299229"/>
            <a:ext cx="1244128" cy="1672299"/>
          </a:xfrm>
          <a:prstGeom prst="rect">
            <a:avLst/>
          </a:prstGeom>
        </p:spPr>
      </p:pic>
      <p:pic>
        <p:nvPicPr>
          <p:cNvPr id="12" name="Рисунок 11"/>
          <p:cNvPicPr>
            <a:picLocks noChangeAspect="1"/>
          </p:cNvPicPr>
          <p:nvPr/>
        </p:nvPicPr>
        <p:blipFill>
          <a:blip r:embed="rId6"/>
          <a:stretch>
            <a:fillRect/>
          </a:stretch>
        </p:blipFill>
        <p:spPr>
          <a:xfrm>
            <a:off x="7841673" y="2299229"/>
            <a:ext cx="1283855" cy="1672299"/>
          </a:xfrm>
          <a:prstGeom prst="rect">
            <a:avLst/>
          </a:prstGeom>
        </p:spPr>
      </p:pic>
      <p:pic>
        <p:nvPicPr>
          <p:cNvPr id="17" name="Рисунок 16"/>
          <p:cNvPicPr>
            <a:picLocks noChangeAspect="1"/>
          </p:cNvPicPr>
          <p:nvPr/>
        </p:nvPicPr>
        <p:blipFill>
          <a:blip r:embed="rId7"/>
          <a:stretch>
            <a:fillRect/>
          </a:stretch>
        </p:blipFill>
        <p:spPr>
          <a:xfrm>
            <a:off x="7868648" y="4202545"/>
            <a:ext cx="1256880" cy="1682497"/>
          </a:xfrm>
          <a:prstGeom prst="rect">
            <a:avLst/>
          </a:prstGeom>
        </p:spPr>
      </p:pic>
      <p:pic>
        <p:nvPicPr>
          <p:cNvPr id="18" name="Рисунок 17"/>
          <p:cNvPicPr>
            <a:picLocks noChangeAspect="1"/>
          </p:cNvPicPr>
          <p:nvPr/>
        </p:nvPicPr>
        <p:blipFill rotWithShape="1">
          <a:blip r:embed="rId8"/>
          <a:srcRect l="2657"/>
          <a:stretch/>
        </p:blipFill>
        <p:spPr>
          <a:xfrm>
            <a:off x="9753601" y="4238930"/>
            <a:ext cx="1874982" cy="1609725"/>
          </a:xfrm>
          <a:prstGeom prst="rect">
            <a:avLst/>
          </a:prstGeom>
        </p:spPr>
      </p:pic>
    </p:spTree>
    <p:extLst>
      <p:ext uri="{BB962C8B-B14F-4D97-AF65-F5344CB8AC3E}">
        <p14:creationId xmlns:p14="http://schemas.microsoft.com/office/powerpoint/2010/main" val="27923597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sp>
        <p:nvSpPr>
          <p:cNvPr id="2" name="Заголовок 1"/>
          <p:cNvSpPr>
            <a:spLocks noGrp="1"/>
          </p:cNvSpPr>
          <p:nvPr>
            <p:ph type="title"/>
          </p:nvPr>
        </p:nvSpPr>
        <p:spPr>
          <a:xfrm>
            <a:off x="1681018" y="157018"/>
            <a:ext cx="8682182" cy="803564"/>
          </a:xfrm>
        </p:spPr>
        <p:txBody>
          <a:bodyPr>
            <a:normAutofit/>
          </a:bodyPr>
          <a:lstStyle/>
          <a:p>
            <a:pPr algn="ctr"/>
            <a:r>
              <a:rPr lang="uk-UA" b="1" dirty="0" smtClean="0">
                <a:latin typeface="Times New Roman" panose="02020603050405020304" pitchFamily="18" charset="0"/>
                <a:cs typeface="Times New Roman" panose="02020603050405020304" pitchFamily="18" charset="0"/>
              </a:rPr>
              <a:t>Спортивні досягнення:</a:t>
            </a:r>
            <a:endParaRPr lang="uk-UA"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l="20530" t="5920" r="1743" b="-5920"/>
          <a:stretch/>
        </p:blipFill>
        <p:spPr>
          <a:xfrm>
            <a:off x="7162904" y="1081109"/>
            <a:ext cx="4741946" cy="29664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9525" y="1042892"/>
            <a:ext cx="3865480" cy="4946316"/>
          </a:xfrm>
          <a:prstGeom prst="rect">
            <a:avLst/>
          </a:prstGeom>
          <a:ln>
            <a:noFill/>
          </a:ln>
          <a:effectLst>
            <a:outerShdw blurRad="190500" algn="tl" rotWithShape="0">
              <a:srgbClr val="000000">
                <a:alpha val="70000"/>
              </a:srgbClr>
            </a:outerShdw>
          </a:effectLst>
        </p:spPr>
      </p:pic>
      <p:pic>
        <p:nvPicPr>
          <p:cNvPr id="8" name="Рисунок 7"/>
          <p:cNvPicPr>
            <a:picLocks noChangeAspect="1"/>
          </p:cNvPicPr>
          <p:nvPr/>
        </p:nvPicPr>
        <p:blipFill rotWithShape="1">
          <a:blip r:embed="rId5">
            <a:extLst>
              <a:ext uri="{28A0092B-C50C-407E-A947-70E740481C1C}">
                <a14:useLocalDpi xmlns:a14="http://schemas.microsoft.com/office/drawing/2010/main" val="0"/>
              </a:ext>
            </a:extLst>
          </a:blip>
          <a:srcRect t="9559" b="23524"/>
          <a:stretch/>
        </p:blipFill>
        <p:spPr>
          <a:xfrm>
            <a:off x="92363" y="850339"/>
            <a:ext cx="2844799" cy="4616810"/>
          </a:xfrm>
          <a:prstGeom prst="rect">
            <a:avLst/>
          </a:prstGeom>
          <a:ln>
            <a:noFill/>
          </a:ln>
          <a:effectLst>
            <a:softEdge rad="112500"/>
          </a:effectLst>
        </p:spPr>
      </p:pic>
      <p:pic>
        <p:nvPicPr>
          <p:cNvPr id="9" name="Рисунок 8"/>
          <p:cNvPicPr>
            <a:picLocks noChangeAspect="1"/>
          </p:cNvPicPr>
          <p:nvPr/>
        </p:nvPicPr>
        <p:blipFill>
          <a:blip r:embed="rId6"/>
          <a:stretch>
            <a:fillRect/>
          </a:stretch>
        </p:blipFill>
        <p:spPr>
          <a:xfrm>
            <a:off x="7045802" y="4168125"/>
            <a:ext cx="4976151" cy="251180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9771484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sp>
        <p:nvSpPr>
          <p:cNvPr id="2" name="Заголовок 1"/>
          <p:cNvSpPr>
            <a:spLocks noGrp="1"/>
          </p:cNvSpPr>
          <p:nvPr>
            <p:ph type="title"/>
          </p:nvPr>
        </p:nvSpPr>
        <p:spPr>
          <a:xfrm>
            <a:off x="1708727" y="-286327"/>
            <a:ext cx="8719128" cy="1413163"/>
          </a:xfrm>
        </p:spPr>
        <p:txBody>
          <a:bodyPr>
            <a:normAutofit/>
          </a:bodyPr>
          <a:lstStyle/>
          <a:p>
            <a:pPr algn="ctr"/>
            <a:r>
              <a:rPr lang="uk-UA" sz="3200" b="1" dirty="0" smtClean="0">
                <a:latin typeface="Times New Roman" panose="02020603050405020304" pitchFamily="18" charset="0"/>
                <a:cs typeface="Times New Roman" panose="02020603050405020304" pitchFamily="18" charset="0"/>
              </a:rPr>
              <a:t>Оновлення  спортивного майданчика:</a:t>
            </a:r>
            <a:endParaRPr lang="uk-UA" sz="32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323002" y="1260909"/>
            <a:ext cx="5053264" cy="38308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4575" y="1464964"/>
            <a:ext cx="6300173" cy="4906960"/>
          </a:xfrm>
          <a:prstGeom prst="rect">
            <a:avLst/>
          </a:prstGeom>
          <a:ln>
            <a:noFill/>
          </a:ln>
          <a:effectLst>
            <a:softEdge rad="112500"/>
          </a:effectLst>
        </p:spPr>
      </p:pic>
    </p:spTree>
    <p:extLst>
      <p:ext uri="{BB962C8B-B14F-4D97-AF65-F5344CB8AC3E}">
        <p14:creationId xmlns:p14="http://schemas.microsoft.com/office/powerpoint/2010/main" val="2619912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19260" y="-594"/>
            <a:ext cx="12193057" cy="6858594"/>
          </a:xfrm>
          <a:prstGeom prst="rect">
            <a:avLst/>
          </a:prstGeom>
        </p:spPr>
      </p:pic>
      <p:sp>
        <p:nvSpPr>
          <p:cNvPr id="2" name="Заголовок 1"/>
          <p:cNvSpPr>
            <a:spLocks noGrp="1"/>
          </p:cNvSpPr>
          <p:nvPr>
            <p:ph type="title"/>
          </p:nvPr>
        </p:nvSpPr>
        <p:spPr/>
        <p:txBody>
          <a:bodyPr/>
          <a:lstStyle/>
          <a:p>
            <a:endParaRPr lang="uk-UA"/>
          </a:p>
        </p:txBody>
      </p:sp>
      <p:pic>
        <p:nvPicPr>
          <p:cNvPr id="5" name="Объект 4"/>
          <p:cNvPicPr>
            <a:picLocks noGrp="1" noChangeAspect="1"/>
          </p:cNvPicPr>
          <p:nvPr>
            <p:ph idx="1"/>
          </p:nvPr>
        </p:nvPicPr>
        <p:blipFill>
          <a:blip r:embed="rId3"/>
          <a:stretch>
            <a:fillRect/>
          </a:stretch>
        </p:blipFill>
        <p:spPr>
          <a:xfrm>
            <a:off x="5855896" y="146994"/>
            <a:ext cx="5342531" cy="435133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633" y="365125"/>
            <a:ext cx="5220101" cy="39150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5458" y="4039319"/>
            <a:ext cx="4812104" cy="273868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357270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57" y="-594"/>
            <a:ext cx="12193057" cy="6858594"/>
          </a:xfrm>
          <a:prstGeom prst="rect">
            <a:avLst/>
          </a:prstGeom>
        </p:spPr>
      </p:pic>
      <p:sp>
        <p:nvSpPr>
          <p:cNvPr id="2" name="Заголовок 1"/>
          <p:cNvSpPr>
            <a:spLocks noGrp="1"/>
          </p:cNvSpPr>
          <p:nvPr>
            <p:ph type="title"/>
          </p:nvPr>
        </p:nvSpPr>
        <p:spPr>
          <a:xfrm>
            <a:off x="838200" y="1"/>
            <a:ext cx="9072418" cy="988290"/>
          </a:xfrm>
        </p:spPr>
        <p:txBody>
          <a:bodyPr>
            <a:normAutofit/>
          </a:bodyPr>
          <a:lstStyle/>
          <a:p>
            <a:r>
              <a:rPr lang="uk-UA" sz="3200" b="1" dirty="0" smtClean="0">
                <a:latin typeface="Times New Roman" panose="02020603050405020304" pitchFamily="18" charset="0"/>
                <a:cs typeface="Times New Roman" panose="02020603050405020304" pitchFamily="18" charset="0"/>
              </a:rPr>
              <a:t>Тривають ремонтні роботи в 6 класі НУШ. </a:t>
            </a:r>
            <a:br>
              <a:rPr lang="uk-UA" sz="3200" b="1" dirty="0" smtClean="0">
                <a:latin typeface="Times New Roman" panose="02020603050405020304" pitchFamily="18" charset="0"/>
                <a:cs typeface="Times New Roman" panose="02020603050405020304" pitchFamily="18" charset="0"/>
              </a:rPr>
            </a:br>
            <a:r>
              <a:rPr lang="uk-UA" sz="3200" b="1" dirty="0" smtClean="0">
                <a:latin typeface="Times New Roman" panose="02020603050405020304" pitchFamily="18" charset="0"/>
                <a:cs typeface="Times New Roman" panose="02020603050405020304" pitchFamily="18" charset="0"/>
              </a:rPr>
              <a:t>Придбано підвісну стелю, класну дошку, панелі.</a:t>
            </a:r>
            <a:endParaRPr lang="uk-UA" sz="32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82" y="1286674"/>
            <a:ext cx="5477164" cy="41078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0985" y="988291"/>
            <a:ext cx="4014738" cy="30110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a:blip r:embed="rId5"/>
          <a:stretch>
            <a:fillRect/>
          </a:stretch>
        </p:blipFill>
        <p:spPr>
          <a:xfrm>
            <a:off x="6230985" y="4292245"/>
            <a:ext cx="4014738" cy="24143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57593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528" y="0"/>
            <a:ext cx="12192528" cy="6954982"/>
          </a:xfrm>
          <a:prstGeom prst="rect">
            <a:avLst/>
          </a:prstGeom>
        </p:spPr>
      </p:pic>
      <p:sp>
        <p:nvSpPr>
          <p:cNvPr id="2" name="Заголовок 1"/>
          <p:cNvSpPr>
            <a:spLocks noGrp="1"/>
          </p:cNvSpPr>
          <p:nvPr>
            <p:ph type="title"/>
          </p:nvPr>
        </p:nvSpPr>
        <p:spPr>
          <a:xfrm>
            <a:off x="4461164" y="434109"/>
            <a:ext cx="6733309" cy="1034473"/>
          </a:xfrm>
        </p:spPr>
        <p:txBody>
          <a:bodyPr>
            <a:normAutofit/>
          </a:bodyPr>
          <a:lstStyle/>
          <a:p>
            <a:pPr algn="ctr"/>
            <a:r>
              <a:rPr lang="uk-UA" b="1" dirty="0" smtClean="0">
                <a:solidFill>
                  <a:srgbClr val="0070C0"/>
                </a:solidFill>
                <a:latin typeface="Times New Roman" panose="02020603050405020304" pitchFamily="18" charset="0"/>
                <a:cs typeface="Times New Roman" panose="02020603050405020304" pitchFamily="18" charset="0"/>
              </a:rPr>
              <a:t>Духовне виховання:</a:t>
            </a:r>
            <a:endParaRPr lang="uk-UA" b="1" dirty="0">
              <a:solidFill>
                <a:srgbClr val="0070C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138282" y="2807853"/>
            <a:ext cx="5730651" cy="3223491"/>
          </a:xfrm>
          <a:prstGeom prst="rect">
            <a:avLst/>
          </a:prstGeom>
        </p:spPr>
      </p:pic>
      <p:sp>
        <p:nvSpPr>
          <p:cNvPr id="6" name="TextBox 5"/>
          <p:cNvSpPr txBox="1"/>
          <p:nvPr/>
        </p:nvSpPr>
        <p:spPr>
          <a:xfrm>
            <a:off x="5868933" y="1727200"/>
            <a:ext cx="5325540" cy="4524315"/>
          </a:xfrm>
          <a:prstGeom prst="rect">
            <a:avLst/>
          </a:prstGeom>
          <a:noFill/>
        </p:spPr>
        <p:txBody>
          <a:bodyPr wrap="square" rtlCol="0">
            <a:spAutoFit/>
          </a:bodyPr>
          <a:lstStyle/>
          <a:p>
            <a:pPr marL="285750" indent="-285750">
              <a:buFontTx/>
              <a:buChar char="-"/>
            </a:pPr>
            <a:r>
              <a:rPr lang="uk-UA" sz="3200" b="1" dirty="0" smtClean="0">
                <a:latin typeface="Times New Roman" panose="02020603050405020304" pitchFamily="18" charset="0"/>
                <a:cs typeface="Times New Roman" panose="02020603050405020304" pitchFamily="18" charset="0"/>
              </a:rPr>
              <a:t>Участь у </a:t>
            </a:r>
            <a:r>
              <a:rPr lang="uk-UA" sz="3200" b="1" dirty="0" err="1" smtClean="0">
                <a:latin typeface="Times New Roman" panose="02020603050405020304" pitchFamily="18" charset="0"/>
                <a:cs typeface="Times New Roman" panose="02020603050405020304" pitchFamily="18" charset="0"/>
              </a:rPr>
              <a:t>проєкті</a:t>
            </a:r>
            <a:r>
              <a:rPr lang="uk-UA" sz="3200" b="1" dirty="0" smtClean="0">
                <a:latin typeface="Times New Roman" panose="02020603050405020304" pitchFamily="18" charset="0"/>
                <a:cs typeface="Times New Roman" panose="02020603050405020304" pitchFamily="18" charset="0"/>
              </a:rPr>
              <a:t> «Мільйон дітей молиться на </a:t>
            </a:r>
            <a:r>
              <a:rPr lang="uk-UA" sz="3200" b="1" dirty="0" err="1" smtClean="0">
                <a:latin typeface="Times New Roman" panose="02020603050405020304" pitchFamily="18" charset="0"/>
                <a:cs typeface="Times New Roman" panose="02020603050405020304" pitchFamily="18" charset="0"/>
              </a:rPr>
              <a:t>вервиці</a:t>
            </a:r>
            <a:r>
              <a:rPr lang="uk-UA" sz="3200" b="1" dirty="0" smtClean="0">
                <a:latin typeface="Times New Roman" panose="02020603050405020304" pitchFamily="18" charset="0"/>
                <a:cs typeface="Times New Roman" panose="02020603050405020304" pitchFamily="18" charset="0"/>
              </a:rPr>
              <a:t>»,</a:t>
            </a:r>
          </a:p>
          <a:p>
            <a:pPr marL="285750" indent="-285750">
              <a:buFontTx/>
              <a:buChar char="-"/>
            </a:pPr>
            <a:r>
              <a:rPr lang="uk-UA" sz="3200" b="1" dirty="0" smtClean="0">
                <a:latin typeface="Times New Roman" panose="02020603050405020304" pitchFamily="18" charset="0"/>
                <a:cs typeface="Times New Roman" panose="02020603050405020304" pitchFamily="18" charset="0"/>
              </a:rPr>
              <a:t>Хресна дорога – дорога болю,</a:t>
            </a:r>
          </a:p>
          <a:p>
            <a:pPr marL="285750" indent="-285750">
              <a:buFontTx/>
              <a:buChar char="-"/>
            </a:pPr>
            <a:r>
              <a:rPr lang="uk-UA" sz="3200" b="1" dirty="0" smtClean="0">
                <a:latin typeface="Times New Roman" panose="02020603050405020304" pitchFamily="18" charset="0"/>
                <a:cs typeface="Times New Roman" panose="02020603050405020304" pitchFamily="18" charset="0"/>
              </a:rPr>
              <a:t>Участь в Божественній Літургії,</a:t>
            </a:r>
          </a:p>
          <a:p>
            <a:pPr marL="285750" indent="-285750">
              <a:buFontTx/>
              <a:buChar char="-"/>
            </a:pPr>
            <a:r>
              <a:rPr lang="uk-UA" sz="3200" b="1" dirty="0" err="1" smtClean="0">
                <a:latin typeface="Times New Roman" panose="02020603050405020304" pitchFamily="18" charset="0"/>
                <a:cs typeface="Times New Roman" panose="02020603050405020304" pitchFamily="18" charset="0"/>
              </a:rPr>
              <a:t>Уроки</a:t>
            </a:r>
            <a:r>
              <a:rPr lang="uk-UA" sz="3200" b="1" dirty="0" smtClean="0">
                <a:latin typeface="Times New Roman" panose="02020603050405020304" pitchFamily="18" charset="0"/>
                <a:cs typeface="Times New Roman" panose="02020603050405020304" pitchFamily="18" charset="0"/>
              </a:rPr>
              <a:t> християнської етики в кожному класі.</a:t>
            </a:r>
            <a:endParaRPr lang="uk-UA"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7517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4" name="Рисунок 3"/>
          <p:cNvPicPr>
            <a:picLocks noChangeAspect="1"/>
          </p:cNvPicPr>
          <p:nvPr/>
        </p:nvPicPr>
        <p:blipFill rotWithShape="1">
          <a:blip r:embed="rId2"/>
          <a:srcRect l="6295" t="3279" r="5520" b="4131"/>
          <a:stretch/>
        </p:blipFill>
        <p:spPr>
          <a:xfrm rot="16200000">
            <a:off x="2666999" y="-2667001"/>
            <a:ext cx="6858001" cy="1219200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2495" y="3208557"/>
            <a:ext cx="4865924" cy="3649443"/>
          </a:xfrm>
          <a:prstGeom prst="rect">
            <a:avLst/>
          </a:prstGeom>
          <a:ln>
            <a:noFill/>
          </a:ln>
          <a:effectLst>
            <a:softEdge rad="112500"/>
          </a:effectLst>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852" y="365125"/>
            <a:ext cx="4538133" cy="3403600"/>
          </a:xfrm>
          <a:prstGeom prst="rect">
            <a:avLst/>
          </a:prstGeom>
          <a:ln>
            <a:noFill/>
          </a:ln>
          <a:effectLst>
            <a:softEdge rad="112500"/>
          </a:effectLst>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5507" y="221671"/>
            <a:ext cx="4587393" cy="3440545"/>
          </a:xfrm>
          <a:prstGeom prst="rect">
            <a:avLst/>
          </a:prstGeom>
          <a:ln>
            <a:noFill/>
          </a:ln>
          <a:effectLst>
            <a:softEdge rad="112500"/>
          </a:effectLst>
        </p:spPr>
      </p:pic>
    </p:spTree>
    <p:extLst>
      <p:ext uri="{BB962C8B-B14F-4D97-AF65-F5344CB8AC3E}">
        <p14:creationId xmlns:p14="http://schemas.microsoft.com/office/powerpoint/2010/main" val="3653933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4917" y="83720"/>
            <a:ext cx="5018028" cy="37635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59969" y="4086430"/>
            <a:ext cx="5454916" cy="265245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6688" y="3528142"/>
            <a:ext cx="4280988" cy="321074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963" y="203496"/>
            <a:ext cx="4858327" cy="36437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10035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sp>
        <p:nvSpPr>
          <p:cNvPr id="2" name="Заголовок 1"/>
          <p:cNvSpPr>
            <a:spLocks noGrp="1"/>
          </p:cNvSpPr>
          <p:nvPr>
            <p:ph type="title"/>
          </p:nvPr>
        </p:nvSpPr>
        <p:spPr>
          <a:xfrm>
            <a:off x="1690254" y="0"/>
            <a:ext cx="8663710" cy="1043710"/>
          </a:xfrm>
        </p:spPr>
        <p:txBody>
          <a:bodyPr/>
          <a:lstStyle/>
          <a:p>
            <a:pPr algn="ctr"/>
            <a:r>
              <a:rPr lang="uk-UA" b="1" dirty="0" smtClean="0">
                <a:latin typeface="Times New Roman" panose="02020603050405020304" pitchFamily="18" charset="0"/>
                <a:cs typeface="Times New Roman" panose="02020603050405020304" pitchFamily="18" charset="0"/>
              </a:rPr>
              <a:t>Організація харчування:</a:t>
            </a:r>
            <a:endParaRPr lang="uk-UA"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299855" y="1505527"/>
            <a:ext cx="7195127" cy="4431983"/>
          </a:xfrm>
          <a:prstGeom prst="rect">
            <a:avLst/>
          </a:prstGeom>
          <a:noFill/>
        </p:spPr>
        <p:txBody>
          <a:bodyPr wrap="square" rtlCol="0">
            <a:spAutoFit/>
          </a:bodyPr>
          <a:lstStyle/>
          <a:p>
            <a:pPr marL="285750" indent="-285750">
              <a:buFontTx/>
              <a:buChar char="-"/>
            </a:pPr>
            <a:r>
              <a:rPr lang="uk-UA" sz="2400" dirty="0" smtClean="0">
                <a:latin typeface="Times New Roman" panose="02020603050405020304" pitchFamily="18" charset="0"/>
                <a:cs typeface="Times New Roman" panose="02020603050405020304" pitchFamily="18" charset="0"/>
              </a:rPr>
              <a:t>Гаряче харчування організовано для всіх учнів гімназії,</a:t>
            </a:r>
          </a:p>
          <a:p>
            <a:r>
              <a:rPr lang="uk-UA" sz="2400" dirty="0" smtClean="0">
                <a:latin typeface="Times New Roman" panose="02020603050405020304" pitchFamily="18" charset="0"/>
                <a:cs typeface="Times New Roman" panose="02020603050405020304" pitchFamily="18" charset="0"/>
              </a:rPr>
              <a:t>З них безкоштовно харчуються:</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воїнів АТО – 2 </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воїнів ЗСУ – 12</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ВПО – 1</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з малозабезпечених сімей – 4</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напівсироти – 3</a:t>
            </a:r>
          </a:p>
          <a:p>
            <a:pPr marL="285750" indent="-285750">
              <a:buFontTx/>
              <a:buChar char="-"/>
            </a:pPr>
            <a:r>
              <a:rPr lang="uk-UA" sz="2400" dirty="0" smtClean="0">
                <a:latin typeface="Times New Roman" panose="02020603050405020304" pitchFamily="18" charset="0"/>
                <a:cs typeface="Times New Roman" panose="02020603050405020304" pitchFamily="18" charset="0"/>
              </a:rPr>
              <a:t>Діти з ООП – 2</a:t>
            </a:r>
          </a:p>
          <a:p>
            <a:endParaRPr lang="uk-UA" sz="2400" dirty="0">
              <a:latin typeface="Times New Roman" panose="02020603050405020304" pitchFamily="18" charset="0"/>
              <a:cs typeface="Times New Roman" panose="02020603050405020304" pitchFamily="18" charset="0"/>
            </a:endParaRPr>
          </a:p>
          <a:p>
            <a:endParaRPr lang="uk-UA" sz="2400" dirty="0" smtClean="0">
              <a:latin typeface="Times New Roman" panose="02020603050405020304" pitchFamily="18" charset="0"/>
              <a:cs typeface="Times New Roman" panose="02020603050405020304" pitchFamily="18" charset="0"/>
            </a:endParaRPr>
          </a:p>
          <a:p>
            <a:pPr marL="285750" indent="-285750">
              <a:buFontTx/>
              <a:buChar char="-"/>
            </a:pPr>
            <a:endParaRPr lang="uk-UA" dirty="0"/>
          </a:p>
        </p:txBody>
      </p:sp>
    </p:spTree>
    <p:extLst>
      <p:ext uri="{BB962C8B-B14F-4D97-AF65-F5344CB8AC3E}">
        <p14:creationId xmlns:p14="http://schemas.microsoft.com/office/powerpoint/2010/main" val="2973838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sp>
        <p:nvSpPr>
          <p:cNvPr id="2" name="Заголовок 1"/>
          <p:cNvSpPr>
            <a:spLocks noGrp="1"/>
          </p:cNvSpPr>
          <p:nvPr>
            <p:ph type="title"/>
          </p:nvPr>
        </p:nvSpPr>
        <p:spPr>
          <a:xfrm>
            <a:off x="2244436" y="365125"/>
            <a:ext cx="9109364" cy="761711"/>
          </a:xfrm>
        </p:spPr>
        <p:txBody>
          <a:bodyPr>
            <a:normAutofit fontScale="90000"/>
          </a:bodyPr>
          <a:lstStyle/>
          <a:p>
            <a:r>
              <a:rPr lang="uk-UA" dirty="0" smtClean="0">
                <a:latin typeface="Times New Roman" panose="02020603050405020304" pitchFamily="18" charset="0"/>
                <a:cs typeface="Times New Roman" panose="02020603050405020304" pitchFamily="18" charset="0"/>
              </a:rPr>
              <a:t>Харчоблок потребує оновлення:</a:t>
            </a:r>
            <a:br>
              <a:rPr lang="uk-UA" dirty="0" smtClean="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840" y="3762144"/>
            <a:ext cx="4019599" cy="30146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858" y="792017"/>
            <a:ext cx="4493178" cy="28886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7927" y="3997146"/>
            <a:ext cx="3887917" cy="27796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95491" y="1015739"/>
            <a:ext cx="4180345" cy="26739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60801" y="2441426"/>
            <a:ext cx="4822464" cy="3332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73839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sp>
        <p:nvSpPr>
          <p:cNvPr id="2" name="Заголовок 1"/>
          <p:cNvSpPr>
            <a:spLocks noGrp="1"/>
          </p:cNvSpPr>
          <p:nvPr>
            <p:ph type="title"/>
          </p:nvPr>
        </p:nvSpPr>
        <p:spPr>
          <a:xfrm>
            <a:off x="2456873" y="701964"/>
            <a:ext cx="6714836" cy="1995054"/>
          </a:xfrm>
        </p:spPr>
        <p:txBody>
          <a:bodyPr>
            <a:noAutofit/>
          </a:bodyPr>
          <a:lstStyle/>
          <a:p>
            <a:r>
              <a:rPr lang="uk-UA" sz="3600" dirty="0" smtClean="0">
                <a:latin typeface="Times New Roman" panose="02020603050405020304" pitchFamily="18" charset="0"/>
                <a:cs typeface="Times New Roman" panose="02020603050405020304" pitchFamily="18" charset="0"/>
              </a:rPr>
              <a:t>На сьогодні придбано на 30 тисяч гривень</a:t>
            </a:r>
            <a:br>
              <a:rPr lang="uk-UA" sz="3600" dirty="0" smtClean="0">
                <a:latin typeface="Times New Roman" panose="02020603050405020304" pitchFamily="18" charset="0"/>
                <a:cs typeface="Times New Roman" panose="02020603050405020304" pitchFamily="18" charset="0"/>
              </a:rPr>
            </a:br>
            <a:r>
              <a:rPr lang="uk-UA" sz="3600" dirty="0" smtClean="0">
                <a:latin typeface="Times New Roman" panose="02020603050405020304" pitchFamily="18" charset="0"/>
                <a:cs typeface="Times New Roman" panose="02020603050405020304" pitchFamily="18" charset="0"/>
              </a:rPr>
              <a:t>- </a:t>
            </a:r>
            <a:r>
              <a:rPr lang="uk-UA" sz="3600" b="1" dirty="0" smtClean="0">
                <a:latin typeface="Times New Roman" panose="02020603050405020304" pitchFamily="18" charset="0"/>
                <a:cs typeface="Times New Roman" panose="02020603050405020304" pitchFamily="18" charset="0"/>
              </a:rPr>
              <a:t>холодильник</a:t>
            </a:r>
            <a:br>
              <a:rPr lang="uk-UA" sz="3600" b="1" dirty="0" smtClean="0">
                <a:latin typeface="Times New Roman" panose="02020603050405020304" pitchFamily="18" charset="0"/>
                <a:cs typeface="Times New Roman" panose="02020603050405020304" pitchFamily="18" charset="0"/>
              </a:rPr>
            </a:br>
            <a:r>
              <a:rPr lang="uk-UA" sz="3600" b="1" dirty="0" smtClean="0">
                <a:latin typeface="Times New Roman" panose="02020603050405020304" pitchFamily="18" charset="0"/>
                <a:cs typeface="Times New Roman" panose="02020603050405020304" pitchFamily="18" charset="0"/>
              </a:rPr>
              <a:t>- посуд особовий – 30 наборів.</a:t>
            </a:r>
            <a:endParaRPr lang="uk-UA" sz="3600" b="1"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6878" y="3140732"/>
            <a:ext cx="3046772" cy="3483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234" y="3089161"/>
            <a:ext cx="3061278" cy="3586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p:cNvPicPr>
            <a:picLocks noChangeAspect="1"/>
          </p:cNvPicPr>
          <p:nvPr/>
        </p:nvPicPr>
        <p:blipFill>
          <a:blip r:embed="rId5"/>
          <a:stretch>
            <a:fillRect/>
          </a:stretch>
        </p:blipFill>
        <p:spPr>
          <a:xfrm>
            <a:off x="4516045" y="2841602"/>
            <a:ext cx="3592299" cy="387211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170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5412509" cy="2387600"/>
          </a:xfrm>
        </p:spPr>
        <p:txBody>
          <a:bodyPr/>
          <a:lstStyle/>
          <a:p>
            <a:endParaRPr lang="uk-UA" dirty="0"/>
          </a:p>
        </p:txBody>
      </p:sp>
      <p:pic>
        <p:nvPicPr>
          <p:cNvPr id="9" name="Рисунок 8"/>
          <p:cNvPicPr>
            <a:picLocks noChangeAspect="1"/>
          </p:cNvPicPr>
          <p:nvPr/>
        </p:nvPicPr>
        <p:blipFill>
          <a:blip r:embed="rId2"/>
          <a:stretch>
            <a:fillRect/>
          </a:stretch>
        </p:blipFill>
        <p:spPr>
          <a:xfrm>
            <a:off x="0" y="0"/>
            <a:ext cx="12192000" cy="6897686"/>
          </a:xfrm>
          <a:prstGeom prst="rect">
            <a:avLst/>
          </a:prstGeom>
        </p:spPr>
      </p:pic>
      <p:sp>
        <p:nvSpPr>
          <p:cNvPr id="3" name="Подзаголовок 2"/>
          <p:cNvSpPr>
            <a:spLocks noGrp="1"/>
          </p:cNvSpPr>
          <p:nvPr>
            <p:ph type="subTitle" idx="1"/>
          </p:nvPr>
        </p:nvSpPr>
        <p:spPr>
          <a:xfrm>
            <a:off x="1524000" y="1052945"/>
            <a:ext cx="8525164" cy="1791855"/>
          </a:xfrm>
        </p:spPr>
        <p:txBody>
          <a:bodyPr>
            <a:noAutofit/>
          </a:bodyPr>
          <a:lstStyle/>
          <a:p>
            <a:r>
              <a:rPr lang="uk-UA" sz="4000" b="1" dirty="0" smtClean="0">
                <a:solidFill>
                  <a:srgbClr val="0070C0"/>
                </a:solidFill>
                <a:latin typeface="Monotype Corsiva" panose="03010101010201010101" pitchFamily="66" charset="0"/>
              </a:rPr>
              <a:t>Звіт керівника ЗЗСО відбувається відповідно до статті 38 Закону України «Про повну загальну освіту»</a:t>
            </a:r>
          </a:p>
          <a:p>
            <a:pPr algn="l"/>
            <a:r>
              <a:rPr lang="uk-UA" sz="4000" b="1" dirty="0">
                <a:solidFill>
                  <a:srgbClr val="0070C0"/>
                </a:solidFill>
                <a:latin typeface="Monotype Corsiva" panose="03010101010201010101" pitchFamily="66" charset="0"/>
              </a:rPr>
              <a:t> </a:t>
            </a:r>
            <a:r>
              <a:rPr lang="uk-UA" sz="4000" b="1" dirty="0" smtClean="0">
                <a:solidFill>
                  <a:srgbClr val="0070C0"/>
                </a:solidFill>
                <a:latin typeface="Monotype Corsiva" panose="03010101010201010101" pitchFamily="66" charset="0"/>
              </a:rPr>
              <a:t>   </a:t>
            </a:r>
            <a:r>
              <a:rPr lang="uk-UA" sz="3600" b="1" dirty="0" smtClean="0">
                <a:latin typeface="Monotype Corsiva" panose="03010101010201010101" pitchFamily="66" charset="0"/>
              </a:rPr>
              <a:t>Стаття 38:</a:t>
            </a:r>
          </a:p>
          <a:p>
            <a:pPr>
              <a:lnSpc>
                <a:spcPct val="100000"/>
              </a:lnSpc>
              <a:spcBef>
                <a:spcPts val="0"/>
              </a:spcBef>
            </a:pPr>
            <a:r>
              <a:rPr lang="ru-RU" b="1" dirty="0" err="1" smtClean="0">
                <a:latin typeface="Monotype Corsiva" panose="03010101010201010101" pitchFamily="66" charset="0"/>
              </a:rPr>
              <a:t>Керівник</a:t>
            </a:r>
            <a:r>
              <a:rPr lang="ru-RU" b="1" dirty="0" smtClean="0">
                <a:latin typeface="Monotype Corsiva" panose="03010101010201010101" pitchFamily="66" charset="0"/>
              </a:rPr>
              <a:t> закладу </a:t>
            </a:r>
            <a:r>
              <a:rPr lang="ru-RU" b="1" dirty="0" err="1" smtClean="0">
                <a:latin typeface="Monotype Corsiva" panose="03010101010201010101" pitchFamily="66" charset="0"/>
              </a:rPr>
              <a:t>загальної</a:t>
            </a:r>
            <a:r>
              <a:rPr lang="ru-RU" b="1" dirty="0" smtClean="0">
                <a:latin typeface="Monotype Corsiva" panose="03010101010201010101" pitchFamily="66" charset="0"/>
              </a:rPr>
              <a:t> </a:t>
            </a:r>
            <a:r>
              <a:rPr lang="ru-RU" b="1" dirty="0" err="1" smtClean="0">
                <a:latin typeface="Monotype Corsiva" panose="03010101010201010101" pitchFamily="66" charset="0"/>
              </a:rPr>
              <a:t>середньої</a:t>
            </a:r>
            <a:r>
              <a:rPr lang="ru-RU" b="1" dirty="0" smtClean="0">
                <a:latin typeface="Monotype Corsiva" panose="03010101010201010101" pitchFamily="66" charset="0"/>
              </a:rPr>
              <a:t> </a:t>
            </a:r>
            <a:r>
              <a:rPr lang="ru-RU" b="1" dirty="0" err="1" smtClean="0">
                <a:latin typeface="Monotype Corsiva" panose="03010101010201010101" pitchFamily="66" charset="0"/>
              </a:rPr>
              <a:t>освіти</a:t>
            </a:r>
            <a:r>
              <a:rPr lang="ru-RU" b="1" dirty="0" smtClean="0">
                <a:latin typeface="Monotype Corsiva" panose="03010101010201010101" pitchFamily="66" charset="0"/>
              </a:rPr>
              <a:t> </a:t>
            </a:r>
          </a:p>
          <a:p>
            <a:pPr>
              <a:lnSpc>
                <a:spcPct val="100000"/>
              </a:lnSpc>
              <a:spcBef>
                <a:spcPts val="0"/>
              </a:spcBef>
            </a:pPr>
            <a:r>
              <a:rPr lang="ru-RU" b="1" dirty="0" err="1" smtClean="0">
                <a:latin typeface="Monotype Corsiva" panose="03010101010201010101" pitchFamily="66" charset="0"/>
              </a:rPr>
              <a:t>зобов’язаний</a:t>
            </a:r>
            <a:r>
              <a:rPr lang="ru-RU" sz="2800" b="1" dirty="0" smtClean="0">
                <a:latin typeface="Monotype Corsiva" panose="03010101010201010101" pitchFamily="66" charset="0"/>
              </a:rPr>
              <a:t>:</a:t>
            </a:r>
          </a:p>
        </p:txBody>
      </p:sp>
      <p:pic>
        <p:nvPicPr>
          <p:cNvPr id="10" name="Рисунок 9"/>
          <p:cNvPicPr>
            <a:picLocks noChangeAspect="1"/>
          </p:cNvPicPr>
          <p:nvPr/>
        </p:nvPicPr>
        <p:blipFill>
          <a:blip r:embed="rId3"/>
          <a:stretch>
            <a:fillRect/>
          </a:stretch>
        </p:blipFill>
        <p:spPr>
          <a:xfrm>
            <a:off x="8460509" y="2686396"/>
            <a:ext cx="2290907" cy="3207270"/>
          </a:xfrm>
          <a:prstGeom prst="rect">
            <a:avLst/>
          </a:prstGeom>
        </p:spPr>
      </p:pic>
      <p:sp>
        <p:nvSpPr>
          <p:cNvPr id="11" name="Прямоугольник 10"/>
          <p:cNvSpPr/>
          <p:nvPr/>
        </p:nvSpPr>
        <p:spPr>
          <a:xfrm>
            <a:off x="3759200" y="4267200"/>
            <a:ext cx="5384799" cy="1514273"/>
          </a:xfrm>
          <a:prstGeom prst="rect">
            <a:avLst/>
          </a:prstGeom>
        </p:spPr>
        <p:txBody>
          <a:bodyPr wrap="square">
            <a:spAutoFit/>
          </a:bodyPr>
          <a:lstStyle/>
          <a:p>
            <a:r>
              <a:rPr lang="ru-RU" b="1" dirty="0" err="1" smtClean="0">
                <a:latin typeface="Times New Roman" panose="02020603050405020304" pitchFamily="18" charset="0"/>
                <a:cs typeface="Times New Roman" panose="02020603050405020304" pitchFamily="18" charset="0"/>
              </a:rPr>
              <a:t>звітувати</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щороку</a:t>
            </a:r>
            <a:r>
              <a:rPr lang="ru-RU" b="1" dirty="0" smtClean="0">
                <a:latin typeface="Times New Roman" panose="02020603050405020304" pitchFamily="18" charset="0"/>
                <a:cs typeface="Times New Roman" panose="02020603050405020304" pitchFamily="18" charset="0"/>
              </a:rPr>
              <a:t> на </a:t>
            </a:r>
            <a:r>
              <a:rPr lang="ru-RU" b="1" dirty="0" err="1" smtClean="0">
                <a:latin typeface="Times New Roman" panose="02020603050405020304" pitchFamily="18" charset="0"/>
                <a:cs typeface="Times New Roman" panose="02020603050405020304" pitchFamily="18" charset="0"/>
              </a:rPr>
              <a:t>загальних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зборах</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конференції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колективу</a:t>
            </a:r>
            <a:r>
              <a:rPr lang="ru-RU" b="1" dirty="0" smtClean="0">
                <a:latin typeface="Times New Roman" panose="02020603050405020304" pitchFamily="18" charset="0"/>
                <a:cs typeface="Times New Roman" panose="02020603050405020304" pitchFamily="18" charset="0"/>
              </a:rPr>
              <a:t> про свою роботу та </a:t>
            </a:r>
            <a:r>
              <a:rPr lang="ru-RU" b="1" dirty="0" err="1" smtClean="0">
                <a:latin typeface="Times New Roman" panose="02020603050405020304" pitchFamily="18" charset="0"/>
                <a:cs typeface="Times New Roman" panose="02020603050405020304" pitchFamily="18" charset="0"/>
              </a:rPr>
              <a:t>виконання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стратегії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розвитку</a:t>
            </a:r>
            <a:r>
              <a:rPr lang="ru-RU" b="1" dirty="0" smtClean="0">
                <a:latin typeface="Times New Roman" panose="02020603050405020304" pitchFamily="18" charset="0"/>
                <a:cs typeface="Times New Roman" panose="02020603050405020304" pitchFamily="18" charset="0"/>
              </a:rPr>
              <a:t> закладу </a:t>
            </a:r>
          </a:p>
          <a:p>
            <a:r>
              <a:rPr lang="ru-RU" b="1" dirty="0" err="1" smtClean="0">
                <a:latin typeface="Times New Roman" panose="02020603050405020304" pitchFamily="18" charset="0"/>
                <a:cs typeface="Times New Roman" panose="02020603050405020304" pitchFamily="18" charset="0"/>
              </a:rPr>
              <a:t>загальної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середньої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освіти</a:t>
            </a:r>
            <a:endParaRPr lang="ru-RU" b="1" dirty="0" smtClean="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1673655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57" y="0"/>
            <a:ext cx="12193057" cy="6858594"/>
          </a:xfrm>
          <a:prstGeom prst="rect">
            <a:avLst/>
          </a:prstGeom>
        </p:spPr>
      </p:pic>
      <p:sp>
        <p:nvSpPr>
          <p:cNvPr id="2" name="Заголовок 1"/>
          <p:cNvSpPr>
            <a:spLocks noGrp="1"/>
          </p:cNvSpPr>
          <p:nvPr>
            <p:ph type="title"/>
          </p:nvPr>
        </p:nvSpPr>
        <p:spPr>
          <a:xfrm>
            <a:off x="2789382" y="365126"/>
            <a:ext cx="7675418" cy="770948"/>
          </a:xfrm>
        </p:spPr>
        <p:txBody>
          <a:bodyPr>
            <a:normAutofit fontScale="90000"/>
          </a:bodyPr>
          <a:lstStyle/>
          <a:p>
            <a:r>
              <a:rPr lang="uk-UA" b="1" dirty="0" smtClean="0">
                <a:latin typeface="Times New Roman" panose="02020603050405020304" pitchFamily="18" charset="0"/>
                <a:cs typeface="Times New Roman" panose="02020603050405020304" pitchFamily="18" charset="0"/>
              </a:rPr>
              <a:t>Рекреації для педагогів:</a:t>
            </a:r>
            <a:br>
              <a:rPr lang="uk-UA" b="1" dirty="0" smtClean="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262909" y="1505527"/>
            <a:ext cx="7453746" cy="2246769"/>
          </a:xfrm>
          <a:prstGeom prst="rect">
            <a:avLst/>
          </a:prstGeom>
          <a:noFill/>
        </p:spPr>
        <p:txBody>
          <a:bodyPr wrap="square" rtlCol="0">
            <a:spAutoFit/>
          </a:bodyPr>
          <a:lstStyle/>
          <a:p>
            <a:pPr marL="285750" indent="-285750">
              <a:buFontTx/>
              <a:buChar char="-"/>
            </a:pPr>
            <a:r>
              <a:rPr lang="uk-UA" sz="2800" dirty="0" smtClean="0">
                <a:latin typeface="Times New Roman" panose="02020603050405020304" pitchFamily="18" charset="0"/>
                <a:cs typeface="Times New Roman" panose="02020603050405020304" pitchFamily="18" charset="0"/>
              </a:rPr>
              <a:t>Світломузичні фонтани в м. Вінниця</a:t>
            </a:r>
          </a:p>
          <a:p>
            <a:endParaRPr lang="uk-UA" sz="2800" dirty="0" smtClean="0">
              <a:latin typeface="Times New Roman" panose="02020603050405020304" pitchFamily="18" charset="0"/>
              <a:cs typeface="Times New Roman" panose="02020603050405020304" pitchFamily="18" charset="0"/>
            </a:endParaRPr>
          </a:p>
          <a:p>
            <a:pPr marL="285750" indent="-285750">
              <a:buFontTx/>
              <a:buChar char="-"/>
            </a:pPr>
            <a:r>
              <a:rPr lang="uk-UA" sz="2800" dirty="0" smtClean="0">
                <a:latin typeface="Times New Roman" panose="02020603050405020304" pitchFamily="18" charset="0"/>
                <a:cs typeface="Times New Roman" panose="02020603050405020304" pitchFamily="18" charset="0"/>
              </a:rPr>
              <a:t>Духовні віднови у </a:t>
            </a:r>
            <a:r>
              <a:rPr lang="uk-UA" sz="2800" dirty="0" err="1" smtClean="0">
                <a:latin typeface="Times New Roman" panose="02020603050405020304" pitchFamily="18" charset="0"/>
                <a:cs typeface="Times New Roman" panose="02020603050405020304" pitchFamily="18" charset="0"/>
              </a:rPr>
              <a:t>Зарваниці</a:t>
            </a:r>
            <a:r>
              <a:rPr lang="uk-UA" sz="2800" dirty="0" smtClean="0">
                <a:latin typeface="Times New Roman" panose="02020603050405020304" pitchFamily="18" charset="0"/>
                <a:cs typeface="Times New Roman" panose="02020603050405020304" pitchFamily="18" charset="0"/>
              </a:rPr>
              <a:t>, Старуні</a:t>
            </a:r>
          </a:p>
          <a:p>
            <a:endParaRPr lang="uk-UA" sz="2800" dirty="0" smtClean="0">
              <a:latin typeface="Times New Roman" panose="02020603050405020304" pitchFamily="18" charset="0"/>
              <a:cs typeface="Times New Roman" panose="02020603050405020304" pitchFamily="18" charset="0"/>
            </a:endParaRPr>
          </a:p>
          <a:p>
            <a:pPr marL="285750" indent="-285750">
              <a:buFontTx/>
              <a:buChar char="-"/>
            </a:pPr>
            <a:r>
              <a:rPr lang="uk-UA" sz="2800" dirty="0" smtClean="0">
                <a:latin typeface="Times New Roman" panose="02020603050405020304" pitchFamily="18" charset="0"/>
                <a:cs typeface="Times New Roman" panose="02020603050405020304" pitchFamily="18" charset="0"/>
              </a:rPr>
              <a:t>Музеї у с. Заздрість, </a:t>
            </a:r>
            <a:r>
              <a:rPr lang="uk-UA" sz="2800" dirty="0" err="1" smtClean="0">
                <a:latin typeface="Times New Roman" panose="02020603050405020304" pitchFamily="18" charset="0"/>
                <a:cs typeface="Times New Roman" panose="02020603050405020304" pitchFamily="18" charset="0"/>
              </a:rPr>
              <a:t>Фитьків</a:t>
            </a:r>
            <a:r>
              <a:rPr lang="uk-UA" sz="2800" dirty="0" smtClean="0">
                <a:latin typeface="Times New Roman" panose="02020603050405020304" pitchFamily="18" charset="0"/>
                <a:cs typeface="Times New Roman" panose="02020603050405020304" pitchFamily="18" charset="0"/>
              </a:rPr>
              <a:t>, Верховині.</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3791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64248" y="1825625"/>
            <a:ext cx="3263503" cy="4351338"/>
          </a:xfrm>
        </p:spPr>
      </p:pic>
      <p:pic>
        <p:nvPicPr>
          <p:cNvPr id="4" name="Рисунок 3"/>
          <p:cNvPicPr>
            <a:picLocks noChangeAspect="1"/>
          </p:cNvPicPr>
          <p:nvPr/>
        </p:nvPicPr>
        <p:blipFill>
          <a:blip r:embed="rId3"/>
          <a:stretch>
            <a:fillRect/>
          </a:stretch>
        </p:blipFill>
        <p:spPr>
          <a:xfrm>
            <a:off x="-529" y="-297"/>
            <a:ext cx="12193057" cy="685859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436" y="125368"/>
            <a:ext cx="5883564" cy="44126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7304" y="3733596"/>
            <a:ext cx="6160655" cy="346536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1446" y="-30667"/>
            <a:ext cx="4573026" cy="25723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394" y="2907081"/>
            <a:ext cx="2881169" cy="38415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1596472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95108" y="1825625"/>
            <a:ext cx="5801784" cy="4351338"/>
          </a:xfrm>
        </p:spPr>
      </p:pic>
      <p:pic>
        <p:nvPicPr>
          <p:cNvPr id="4" name="Рисунок 3"/>
          <p:cNvPicPr>
            <a:picLocks noChangeAspect="1"/>
          </p:cNvPicPr>
          <p:nvPr/>
        </p:nvPicPr>
        <p:blipFill>
          <a:blip r:embed="rId3"/>
          <a:stretch>
            <a:fillRect/>
          </a:stretch>
        </p:blipFill>
        <p:spPr>
          <a:xfrm>
            <a:off x="-529" y="-297"/>
            <a:ext cx="12193057" cy="685859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7091" y="3505200"/>
            <a:ext cx="4470400" cy="3352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101600"/>
            <a:ext cx="5310909" cy="39831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491" y="101600"/>
            <a:ext cx="5181600"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5309" y="4122737"/>
            <a:ext cx="3556000"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6646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9" y="-297"/>
            <a:ext cx="12193057" cy="6858594"/>
          </a:xfrm>
          <a:prstGeom prst="rect">
            <a:avLst/>
          </a:prstGeom>
        </p:spPr>
      </p:pic>
      <p:sp>
        <p:nvSpPr>
          <p:cNvPr id="2" name="Заголовок 1"/>
          <p:cNvSpPr>
            <a:spLocks noGrp="1"/>
          </p:cNvSpPr>
          <p:nvPr>
            <p:ph type="title"/>
          </p:nvPr>
        </p:nvSpPr>
        <p:spPr>
          <a:xfrm>
            <a:off x="838200" y="73891"/>
            <a:ext cx="9829800" cy="997527"/>
          </a:xfrm>
        </p:spPr>
        <p:txBody>
          <a:bodyPr>
            <a:normAutofit/>
          </a:bodyPr>
          <a:lstStyle/>
          <a:p>
            <a:r>
              <a:rPr lang="uk-UA" sz="4000" b="1" dirty="0" smtClean="0">
                <a:latin typeface="Times New Roman" panose="02020603050405020304" pitchFamily="18" charset="0"/>
                <a:cs typeface="Times New Roman" panose="02020603050405020304" pitchFamily="18" charset="0"/>
              </a:rPr>
              <a:t>Свята, які стали найбільш помітними:</a:t>
            </a:r>
            <a:endParaRPr lang="uk-UA" sz="4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38400" y="1219200"/>
            <a:ext cx="7315200" cy="4401205"/>
          </a:xfrm>
          <a:prstGeom prst="rect">
            <a:avLst/>
          </a:prstGeom>
          <a:noFill/>
        </p:spPr>
        <p:txBody>
          <a:bodyPr wrap="square" rtlCol="0">
            <a:spAutoFit/>
          </a:bodyPr>
          <a:lstStyle/>
          <a:p>
            <a:pPr marL="285750" indent="-285750">
              <a:buFontTx/>
              <a:buChar char="-"/>
            </a:pPr>
            <a:r>
              <a:rPr lang="uk-UA" dirty="0" smtClean="0"/>
              <a:t>«</a:t>
            </a:r>
            <a:r>
              <a:rPr lang="uk-UA" sz="2800" b="1" dirty="0" smtClean="0">
                <a:latin typeface="Times New Roman" panose="02020603050405020304" pitchFamily="18" charset="0"/>
                <a:cs typeface="Times New Roman" panose="02020603050405020304" pitchFamily="18" charset="0"/>
              </a:rPr>
              <a:t>Поезія, народжена війною»</a:t>
            </a:r>
          </a:p>
          <a:p>
            <a:pPr marL="285750" indent="-285750">
              <a:buFontTx/>
              <a:buChar char="-"/>
            </a:pPr>
            <a:r>
              <a:rPr lang="uk-UA" sz="2800" b="1" dirty="0" smtClean="0">
                <a:latin typeface="Times New Roman" panose="02020603050405020304" pitchFamily="18" charset="0"/>
                <a:cs typeface="Times New Roman" panose="02020603050405020304" pitchFamily="18" charset="0"/>
              </a:rPr>
              <a:t>День єднання</a:t>
            </a:r>
          </a:p>
          <a:p>
            <a:pPr marL="285750" indent="-285750">
              <a:buFontTx/>
              <a:buChar char="-"/>
            </a:pPr>
            <a:r>
              <a:rPr lang="uk-UA" sz="2800" b="1" dirty="0" smtClean="0">
                <a:latin typeface="Times New Roman" panose="02020603050405020304" pitchFamily="18" charset="0"/>
                <a:cs typeface="Times New Roman" panose="02020603050405020304" pitchFamily="18" charset="0"/>
              </a:rPr>
              <a:t>День матері</a:t>
            </a:r>
          </a:p>
          <a:p>
            <a:pPr marL="285750" indent="-285750">
              <a:buFontTx/>
              <a:buChar char="-"/>
            </a:pPr>
            <a:r>
              <a:rPr lang="uk-UA" sz="2800" b="1" dirty="0" smtClean="0">
                <a:latin typeface="Times New Roman" panose="02020603050405020304" pitchFamily="18" charset="0"/>
                <a:cs typeface="Times New Roman" panose="02020603050405020304" pitchFamily="18" charset="0"/>
              </a:rPr>
              <a:t>Тиждень початкової освіти</a:t>
            </a:r>
          </a:p>
          <a:p>
            <a:pPr marL="285750" indent="-285750">
              <a:buFontTx/>
              <a:buChar char="-"/>
            </a:pPr>
            <a:r>
              <a:rPr lang="uk-UA" sz="2800" b="1" dirty="0" smtClean="0">
                <a:latin typeface="Times New Roman" panose="02020603050405020304" pitchFamily="18" charset="0"/>
                <a:cs typeface="Times New Roman" panose="02020603050405020304" pitchFamily="18" charset="0"/>
              </a:rPr>
              <a:t>День професій</a:t>
            </a:r>
          </a:p>
          <a:p>
            <a:pPr marL="285750" indent="-285750">
              <a:buFontTx/>
              <a:buChar char="-"/>
            </a:pPr>
            <a:r>
              <a:rPr lang="uk-UA" sz="2800" b="1" dirty="0" smtClean="0">
                <a:latin typeface="Times New Roman" panose="02020603050405020304" pitchFamily="18" charset="0"/>
                <a:cs typeface="Times New Roman" panose="02020603050405020304" pitchFamily="18" charset="0"/>
              </a:rPr>
              <a:t>День чаю</a:t>
            </a:r>
          </a:p>
          <a:p>
            <a:pPr marL="285750" indent="-285750">
              <a:buFontTx/>
              <a:buChar char="-"/>
            </a:pPr>
            <a:r>
              <a:rPr lang="uk-UA" sz="2800" b="1" dirty="0" smtClean="0">
                <a:latin typeface="Times New Roman" panose="02020603050405020304" pitchFamily="18" charset="0"/>
                <a:cs typeface="Times New Roman" panose="02020603050405020304" pitchFamily="18" charset="0"/>
              </a:rPr>
              <a:t>Кольоровий тиждень</a:t>
            </a:r>
          </a:p>
          <a:p>
            <a:pPr marL="285750" indent="-285750">
              <a:buFontTx/>
              <a:buChar char="-"/>
            </a:pPr>
            <a:r>
              <a:rPr lang="uk-UA" sz="2800" b="1" dirty="0" err="1" smtClean="0">
                <a:latin typeface="Times New Roman" panose="02020603050405020304" pitchFamily="18" charset="0"/>
                <a:cs typeface="Times New Roman" panose="02020603050405020304" pitchFamily="18" charset="0"/>
              </a:rPr>
              <a:t>Розколяда</a:t>
            </a:r>
            <a:endParaRPr lang="uk-UA" sz="2800" b="1" dirty="0" smtClean="0">
              <a:latin typeface="Times New Roman" panose="02020603050405020304" pitchFamily="18" charset="0"/>
              <a:cs typeface="Times New Roman" panose="02020603050405020304" pitchFamily="18" charset="0"/>
            </a:endParaRPr>
          </a:p>
          <a:p>
            <a:pPr marL="285750" indent="-285750">
              <a:buFontTx/>
              <a:buChar char="-"/>
            </a:pPr>
            <a:r>
              <a:rPr lang="uk-UA" sz="2800" b="1" dirty="0" smtClean="0">
                <a:latin typeface="Times New Roman" panose="02020603050405020304" pitchFamily="18" charset="0"/>
                <a:cs typeface="Times New Roman" panose="02020603050405020304" pitchFamily="18" charset="0"/>
              </a:rPr>
              <a:t>Турнір між учнями та вчителями до Дня миру…</a:t>
            </a:r>
            <a:endParaRPr lang="uk-UA"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479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5" name="Рисунок 4"/>
          <p:cNvPicPr>
            <a:picLocks noChangeAspect="1"/>
          </p:cNvPicPr>
          <p:nvPr/>
        </p:nvPicPr>
        <p:blipFill>
          <a:blip r:embed="rId4"/>
          <a:stretch>
            <a:fillRect/>
          </a:stretch>
        </p:blipFill>
        <p:spPr>
          <a:xfrm rot="16200000">
            <a:off x="2667002" y="-2667001"/>
            <a:ext cx="6857999" cy="12192001"/>
          </a:xfrm>
          <a:prstGeom prst="rect">
            <a:avLst/>
          </a:prstGeom>
        </p:spPr>
      </p:pic>
      <p:pic>
        <p:nvPicPr>
          <p:cNvPr id="4" name="IMG_359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160655" y="659967"/>
            <a:ext cx="4202545" cy="5538063"/>
          </a:xfrm>
        </p:spPr>
      </p:pic>
      <p:pic>
        <p:nvPicPr>
          <p:cNvPr id="7" name="Рисунок 6"/>
          <p:cNvPicPr>
            <a:picLocks noChangeAspect="1"/>
          </p:cNvPicPr>
          <p:nvPr/>
        </p:nvPicPr>
        <p:blipFill>
          <a:blip r:embed="rId6"/>
          <a:stretch>
            <a:fillRect/>
          </a:stretch>
        </p:blipFill>
        <p:spPr>
          <a:xfrm>
            <a:off x="986705" y="150089"/>
            <a:ext cx="5173950" cy="6557818"/>
          </a:xfrm>
          <a:prstGeom prst="rect">
            <a:avLst/>
          </a:prstGeom>
        </p:spPr>
      </p:pic>
      <p:sp>
        <p:nvSpPr>
          <p:cNvPr id="8" name="TextBox 7"/>
          <p:cNvSpPr txBox="1"/>
          <p:nvPr/>
        </p:nvSpPr>
        <p:spPr>
          <a:xfrm>
            <a:off x="1339273" y="2780145"/>
            <a:ext cx="4608945" cy="1200329"/>
          </a:xfrm>
          <a:prstGeom prst="rect">
            <a:avLst/>
          </a:prstGeom>
          <a:noFill/>
        </p:spPr>
        <p:txBody>
          <a:bodyPr wrap="square" rtlCol="0">
            <a:spAutoFit/>
          </a:bodyPr>
          <a:lstStyle/>
          <a:p>
            <a:pPr algn="ctr"/>
            <a:r>
              <a:rPr lang="uk-UA" sz="3600" b="1" dirty="0" smtClean="0">
                <a:solidFill>
                  <a:srgbClr val="00B0F0"/>
                </a:solidFill>
                <a:latin typeface="Times New Roman" panose="02020603050405020304" pitchFamily="18" charset="0"/>
                <a:cs typeface="Times New Roman" panose="02020603050405020304" pitchFamily="18" charset="0"/>
              </a:rPr>
              <a:t>До зустрічі в новому навчальному році!</a:t>
            </a:r>
            <a:endParaRPr lang="uk-UA" sz="36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6937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30612">
                <p:cTn id="7" fill="hold" display="0">
                  <p:stCondLst>
                    <p:cond delay="indefinite"/>
                  </p:st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0"/>
            <a:ext cx="6858000" cy="6858000"/>
          </a:xfrm>
          <a:prstGeom prst="rect">
            <a:avLst/>
          </a:prstGeom>
        </p:spPr>
      </p:pic>
      <p:sp>
        <p:nvSpPr>
          <p:cNvPr id="2" name="Заголовок 1"/>
          <p:cNvSpPr>
            <a:spLocks noGrp="1"/>
          </p:cNvSpPr>
          <p:nvPr>
            <p:ph type="title"/>
          </p:nvPr>
        </p:nvSpPr>
        <p:spPr>
          <a:xfrm>
            <a:off x="424873" y="365124"/>
            <a:ext cx="5837382" cy="5629275"/>
          </a:xfrm>
        </p:spPr>
        <p:txBody>
          <a:bodyPr>
            <a:normAutofit/>
          </a:bodyPr>
          <a:lstStyle/>
          <a:p>
            <a:pPr algn="ctr"/>
            <a:r>
              <a:rPr lang="uk-UA" sz="4800" b="1" dirty="0" smtClean="0">
                <a:solidFill>
                  <a:srgbClr val="0070C0"/>
                </a:solidFill>
                <a:latin typeface="Times New Roman" panose="02020603050405020304" pitchFamily="18" charset="0"/>
                <a:cs typeface="Times New Roman" panose="02020603050405020304" pitchFamily="18" charset="0"/>
              </a:rPr>
              <a:t>Дякую </a:t>
            </a:r>
            <a:br>
              <a:rPr lang="uk-UA" sz="4800" b="1" dirty="0" smtClean="0">
                <a:solidFill>
                  <a:srgbClr val="0070C0"/>
                </a:solidFill>
                <a:latin typeface="Times New Roman" panose="02020603050405020304" pitchFamily="18" charset="0"/>
                <a:cs typeface="Times New Roman" panose="02020603050405020304" pitchFamily="18" charset="0"/>
              </a:rPr>
            </a:br>
            <a:r>
              <a:rPr lang="uk-UA" sz="4800" b="1" dirty="0" smtClean="0">
                <a:solidFill>
                  <a:srgbClr val="0070C0"/>
                </a:solidFill>
                <a:latin typeface="Times New Roman" panose="02020603050405020304" pitchFamily="18" charset="0"/>
                <a:cs typeface="Times New Roman" panose="02020603050405020304" pitchFamily="18" charset="0"/>
              </a:rPr>
              <a:t>за співпрацю </a:t>
            </a:r>
            <a:br>
              <a:rPr lang="uk-UA" sz="4800" b="1" dirty="0" smtClean="0">
                <a:solidFill>
                  <a:srgbClr val="0070C0"/>
                </a:solidFill>
                <a:latin typeface="Times New Roman" panose="02020603050405020304" pitchFamily="18" charset="0"/>
                <a:cs typeface="Times New Roman" panose="02020603050405020304" pitchFamily="18" charset="0"/>
              </a:rPr>
            </a:br>
            <a:r>
              <a:rPr lang="uk-UA" sz="4800" b="1" dirty="0" smtClean="0">
                <a:solidFill>
                  <a:srgbClr val="0070C0"/>
                </a:solidFill>
                <a:latin typeface="Times New Roman" panose="02020603050405020304" pitchFamily="18" charset="0"/>
                <a:cs typeface="Times New Roman" panose="02020603050405020304" pitchFamily="18" charset="0"/>
              </a:rPr>
              <a:t>та розуміння!</a:t>
            </a:r>
            <a:br>
              <a:rPr lang="uk-UA" sz="4800" b="1" dirty="0" smtClean="0">
                <a:solidFill>
                  <a:srgbClr val="0070C0"/>
                </a:solidFill>
                <a:latin typeface="Times New Roman" panose="02020603050405020304" pitchFamily="18" charset="0"/>
                <a:cs typeface="Times New Roman" panose="02020603050405020304" pitchFamily="18" charset="0"/>
              </a:rPr>
            </a:br>
            <a:r>
              <a:rPr lang="uk-UA" sz="4800" b="1" dirty="0" smtClean="0">
                <a:solidFill>
                  <a:srgbClr val="FFC000"/>
                </a:solidFill>
                <a:latin typeface="Times New Roman" panose="02020603050405020304" pitchFamily="18" charset="0"/>
                <a:cs typeface="Times New Roman" panose="02020603050405020304" pitchFamily="18" charset="0"/>
              </a:rPr>
              <a:t>Дякую за увагу!</a:t>
            </a:r>
            <a:endParaRPr lang="uk-UA" sz="4800" b="1" dirty="0">
              <a:solidFill>
                <a:srgbClr val="FFC00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6988175" y="1363228"/>
            <a:ext cx="4815898" cy="4815898"/>
          </a:xfrm>
          <a:prstGeom prst="rect">
            <a:avLst/>
          </a:prstGeom>
        </p:spPr>
      </p:pic>
    </p:spTree>
    <p:extLst>
      <p:ext uri="{BB962C8B-B14F-4D97-AF65-F5344CB8AC3E}">
        <p14:creationId xmlns:p14="http://schemas.microsoft.com/office/powerpoint/2010/main" val="1274588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0" y="-1"/>
            <a:ext cx="12156812" cy="6858001"/>
          </a:xfrm>
          <a:prstGeom prst="rect">
            <a:avLst/>
          </a:prstGeom>
        </p:spPr>
      </p:pic>
      <p:sp>
        <p:nvSpPr>
          <p:cNvPr id="2" name="Заголовок 1"/>
          <p:cNvSpPr>
            <a:spLocks noGrp="1"/>
          </p:cNvSpPr>
          <p:nvPr>
            <p:ph type="title"/>
          </p:nvPr>
        </p:nvSpPr>
        <p:spPr>
          <a:xfrm>
            <a:off x="3398982" y="932873"/>
            <a:ext cx="7342909" cy="5135419"/>
          </a:xfrm>
        </p:spPr>
        <p:txBody>
          <a:bodyPr>
            <a:normAutofit fontScale="90000"/>
          </a:bodyPr>
          <a:lstStyle/>
          <a:p>
            <a:r>
              <a:rPr lang="uk-UA" b="1" dirty="0" smtClean="0">
                <a:latin typeface="Times New Roman" panose="02020603050405020304" pitchFamily="18" charset="0"/>
                <a:cs typeface="Times New Roman" panose="02020603050405020304" pitchFamily="18" charset="0"/>
              </a:rPr>
              <a:t>Звіт керівника охоплює основні напрями його діяльності.</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Особлива увага звертається на створення в навчальному закладі належних умов для забезпечення рівного доступу для здобуття якісної освіти.  </a:t>
            </a:r>
            <a:br>
              <a:rPr lang="uk-UA" b="1" dirty="0" smtClean="0">
                <a:latin typeface="Times New Roman" panose="02020603050405020304" pitchFamily="18" charset="0"/>
                <a:cs typeface="Times New Roman" panose="02020603050405020304" pitchFamily="18" charset="0"/>
              </a:rPr>
            </a:b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5057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8370"/>
            <a:ext cx="12192000" cy="6849629"/>
          </a:xfrm>
          <a:prstGeom prst="rect">
            <a:avLst/>
          </a:prstGeom>
        </p:spPr>
      </p:pic>
      <p:sp>
        <p:nvSpPr>
          <p:cNvPr id="2" name="Заголовок 1"/>
          <p:cNvSpPr>
            <a:spLocks noGrp="1"/>
          </p:cNvSpPr>
          <p:nvPr>
            <p:ph type="title"/>
          </p:nvPr>
        </p:nvSpPr>
        <p:spPr>
          <a:xfrm>
            <a:off x="2650836" y="960582"/>
            <a:ext cx="4738255" cy="4886036"/>
          </a:xfrm>
        </p:spPr>
        <p:txBody>
          <a:bodyPr>
            <a:noAutofit/>
          </a:bodyPr>
          <a:lstStyle/>
          <a:p>
            <a:r>
              <a:rPr lang="uk-UA" sz="2800" b="1" dirty="0" err="1" smtClean="0">
                <a:solidFill>
                  <a:srgbClr val="002060"/>
                </a:solidFill>
                <a:latin typeface="Times New Roman" panose="02020603050405020304" pitchFamily="18" charset="0"/>
                <a:cs typeface="Times New Roman" panose="02020603050405020304" pitchFamily="18" charset="0"/>
              </a:rPr>
              <a:t>Цьогоріч</a:t>
            </a:r>
            <a:r>
              <a:rPr lang="uk-UA" sz="2800" b="1" dirty="0" smtClean="0">
                <a:solidFill>
                  <a:srgbClr val="002060"/>
                </a:solidFill>
                <a:latin typeface="Times New Roman" panose="02020603050405020304" pitchFamily="18" charset="0"/>
                <a:cs typeface="Times New Roman" panose="02020603050405020304" pitchFamily="18" charset="0"/>
              </a:rPr>
              <a:t> звіт проведено на </a:t>
            </a:r>
            <a:r>
              <a:rPr lang="uk-UA" sz="2800" b="1" dirty="0" err="1" smtClean="0">
                <a:solidFill>
                  <a:srgbClr val="002060"/>
                </a:solidFill>
                <a:latin typeface="Times New Roman" panose="02020603050405020304" pitchFamily="18" charset="0"/>
                <a:cs typeface="Times New Roman" panose="02020603050405020304" pitchFamily="18" charset="0"/>
              </a:rPr>
              <a:t>загальногімназійному</a:t>
            </a:r>
            <a:r>
              <a:rPr lang="uk-UA" sz="2800" b="1" dirty="0" smtClean="0">
                <a:solidFill>
                  <a:srgbClr val="002060"/>
                </a:solidFill>
                <a:latin typeface="Times New Roman" panose="02020603050405020304" pitchFamily="18" charset="0"/>
                <a:cs typeface="Times New Roman" panose="02020603050405020304" pitchFamily="18" charset="0"/>
              </a:rPr>
              <a:t> батьківському всеобучі, який відбувся 18 травня. </a:t>
            </a:r>
            <a:br>
              <a:rPr lang="uk-UA" sz="2800" b="1" dirty="0" smtClean="0">
                <a:solidFill>
                  <a:srgbClr val="002060"/>
                </a:solidFill>
                <a:latin typeface="Times New Roman" panose="02020603050405020304" pitchFamily="18" charset="0"/>
                <a:cs typeface="Times New Roman" panose="02020603050405020304" pitchFamily="18" charset="0"/>
              </a:rPr>
            </a:br>
            <a:r>
              <a:rPr lang="uk-UA" sz="2800" b="1" dirty="0" smtClean="0">
                <a:solidFill>
                  <a:srgbClr val="002060"/>
                </a:solidFill>
                <a:latin typeface="Times New Roman" panose="02020603050405020304" pitchFamily="18" charset="0"/>
                <a:cs typeface="Times New Roman" panose="02020603050405020304" pitchFamily="18" charset="0"/>
              </a:rPr>
              <a:t>На звіті були присутні й представники ювенальної превенції, котрі зі свого боку законними підставами донесли батькам їхню відповідальність за виховання їхніх дітей. </a:t>
            </a:r>
            <a:br>
              <a:rPr lang="uk-UA" sz="2800" b="1" dirty="0" smtClean="0">
                <a:solidFill>
                  <a:srgbClr val="002060"/>
                </a:solidFill>
                <a:latin typeface="Times New Roman" panose="02020603050405020304" pitchFamily="18" charset="0"/>
                <a:cs typeface="Times New Roman" panose="02020603050405020304" pitchFamily="18" charset="0"/>
              </a:rPr>
            </a:br>
            <a:r>
              <a:rPr lang="uk-UA" sz="2800" b="1" dirty="0" smtClean="0">
                <a:solidFill>
                  <a:srgbClr val="002060"/>
                </a:solidFill>
                <a:latin typeface="Times New Roman" panose="02020603050405020304" pitchFamily="18" charset="0"/>
                <a:cs typeface="Times New Roman" panose="02020603050405020304" pitchFamily="18" charset="0"/>
              </a:rPr>
              <a:t>Проведення таких зустрічей вкрай необхідне, адже </a:t>
            </a:r>
            <a:r>
              <a:rPr lang="uk-UA" sz="2800" b="1" dirty="0" smtClean="0">
                <a:solidFill>
                  <a:srgbClr val="002060"/>
                </a:solidFill>
                <a:latin typeface="Times New Roman" panose="02020603050405020304" pitchFamily="18" charset="0"/>
                <a:cs typeface="Times New Roman" panose="02020603050405020304" pitchFamily="18" charset="0"/>
              </a:rPr>
              <a:t>попереджує</a:t>
            </a:r>
            <a:r>
              <a:rPr lang="uk-UA" sz="2800" b="1" dirty="0" smtClean="0">
                <a:solidFill>
                  <a:srgbClr val="002060"/>
                </a:solidFill>
                <a:latin typeface="Times New Roman" panose="02020603050405020304" pitchFamily="18" charset="0"/>
                <a:cs typeface="Times New Roman" panose="02020603050405020304" pitchFamily="18" charset="0"/>
              </a:rPr>
              <a:t> виникнення неприємних </a:t>
            </a:r>
            <a:r>
              <a:rPr lang="uk-UA" sz="2800" b="1" dirty="0" smtClean="0">
                <a:solidFill>
                  <a:srgbClr val="002060"/>
                </a:solidFill>
                <a:latin typeface="Times New Roman" panose="02020603050405020304" pitchFamily="18" charset="0"/>
                <a:cs typeface="Times New Roman" panose="02020603050405020304" pitchFamily="18" charset="0"/>
              </a:rPr>
              <a:t>ситуацій, оскільки батьки дітей не завжди достатньо володіють інформацією.</a:t>
            </a:r>
            <a:endParaRPr lang="uk-UA" sz="3200" b="1" dirty="0">
              <a:solidFill>
                <a:srgbClr val="002060"/>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1443" y="3739573"/>
            <a:ext cx="4157902" cy="31184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Объект 11"/>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573818" y="8370"/>
            <a:ext cx="4045527" cy="3458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29982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stretch>
            <a:fillRect/>
          </a:stretch>
        </p:blipFill>
        <p:spPr>
          <a:xfrm>
            <a:off x="0" y="-1"/>
            <a:ext cx="5089236" cy="6872323"/>
          </a:xfrm>
          <a:prstGeom prst="rect">
            <a:avLst/>
          </a:prstGeom>
        </p:spPr>
      </p:pic>
      <p:pic>
        <p:nvPicPr>
          <p:cNvPr id="13" name="Рисунок 12"/>
          <p:cNvPicPr>
            <a:picLocks noChangeAspect="1"/>
          </p:cNvPicPr>
          <p:nvPr/>
        </p:nvPicPr>
        <p:blipFill rotWithShape="1">
          <a:blip r:embed="rId3"/>
          <a:srcRect t="3800" b="8903"/>
          <a:stretch/>
        </p:blipFill>
        <p:spPr>
          <a:xfrm>
            <a:off x="5089236" y="-2"/>
            <a:ext cx="7102764" cy="6872323"/>
          </a:xfrm>
          <a:prstGeom prst="rect">
            <a:avLst/>
          </a:prstGeom>
        </p:spPr>
      </p:pic>
      <p:sp>
        <p:nvSpPr>
          <p:cNvPr id="2" name="Заголовок 1"/>
          <p:cNvSpPr>
            <a:spLocks noGrp="1"/>
          </p:cNvSpPr>
          <p:nvPr>
            <p:ph type="title"/>
          </p:nvPr>
        </p:nvSpPr>
        <p:spPr>
          <a:xfrm>
            <a:off x="600364" y="1265382"/>
            <a:ext cx="3796145" cy="4839854"/>
          </a:xfrm>
        </p:spPr>
        <p:txBody>
          <a:bodyPr>
            <a:normAutofit fontScale="90000"/>
          </a:bodyPr>
          <a:lstStyle/>
          <a:p>
            <a:r>
              <a:rPr lang="uk-UA" sz="3600" dirty="0" smtClean="0">
                <a:solidFill>
                  <a:srgbClr val="002060"/>
                </a:solidFill>
                <a:latin typeface="Times New Roman" panose="02020603050405020304" pitchFamily="18" charset="0"/>
                <a:cs typeface="Times New Roman" panose="02020603050405020304" pitchFamily="18" charset="0"/>
              </a:rPr>
              <a:t>П</a:t>
            </a:r>
            <a:r>
              <a:rPr lang="uk-UA" sz="2700" dirty="0" smtClean="0">
                <a:solidFill>
                  <a:srgbClr val="002060"/>
                </a:solidFill>
                <a:latin typeface="Times New Roman" panose="02020603050405020304" pitchFamily="18" charset="0"/>
                <a:cs typeface="Times New Roman" panose="02020603050405020304" pitchFamily="18" charset="0"/>
              </a:rPr>
              <a:t>еред початком 2021-2022н.р. зроблено ремонт у 1 класі НУШ. За кошти освітньої субвенції придбано ноутбук, принтер, телевізор </a:t>
            </a:r>
            <a:r>
              <a:rPr lang="en-US" sz="2700" dirty="0" smtClean="0">
                <a:solidFill>
                  <a:srgbClr val="002060"/>
                </a:solidFill>
                <a:latin typeface="Times New Roman" panose="02020603050405020304" pitchFamily="18" charset="0"/>
                <a:cs typeface="Times New Roman" panose="02020603050405020304" pitchFamily="18" charset="0"/>
              </a:rPr>
              <a:t>Samsung</a:t>
            </a:r>
            <a:r>
              <a:rPr lang="uk-UA" sz="2700" dirty="0" smtClean="0">
                <a:solidFill>
                  <a:srgbClr val="002060"/>
                </a:solidFill>
                <a:latin typeface="Times New Roman" panose="02020603050405020304" pitchFamily="18" charset="0"/>
                <a:cs typeface="Times New Roman" panose="02020603050405020304" pitchFamily="18" charset="0"/>
              </a:rPr>
              <a:t>, </a:t>
            </a:r>
            <a:r>
              <a:rPr lang="uk-UA" sz="2700" dirty="0" smtClean="0">
                <a:solidFill>
                  <a:srgbClr val="002060"/>
                </a:solidFill>
                <a:latin typeface="Times New Roman" panose="02020603050405020304" pitchFamily="18" charset="0"/>
                <a:cs typeface="Times New Roman" panose="02020603050405020304" pitchFamily="18" charset="0"/>
              </a:rPr>
              <a:t>на </a:t>
            </a:r>
            <a:r>
              <a:rPr lang="uk-UA" sz="2700" smtClean="0">
                <a:solidFill>
                  <a:srgbClr val="002060"/>
                </a:solidFill>
                <a:latin typeface="Times New Roman" panose="02020603050405020304" pitchFamily="18" charset="0"/>
                <a:cs typeface="Times New Roman" panose="02020603050405020304" pitchFamily="18" charset="0"/>
              </a:rPr>
              <a:t>підлогу лінолеум, </a:t>
            </a:r>
            <a:r>
              <a:rPr lang="uk-UA" sz="2700" dirty="0" smtClean="0">
                <a:solidFill>
                  <a:srgbClr val="002060"/>
                </a:solidFill>
                <a:latin typeface="Times New Roman" panose="02020603050405020304" pitchFamily="18" charset="0"/>
                <a:cs typeface="Times New Roman" panose="02020603050405020304" pitchFamily="18" charset="0"/>
              </a:rPr>
              <a:t>закуплено нові парти на кожного учня за вимогами НУШ, вчительський стіл та класну дошку. Загальна сума облаштування класу становила </a:t>
            </a:r>
            <a:r>
              <a:rPr lang="uk-UA" sz="2700" dirty="0" smtClean="0">
                <a:solidFill>
                  <a:srgbClr val="002060"/>
                </a:solidFill>
                <a:latin typeface="Times New Roman" panose="02020603050405020304" pitchFamily="18" charset="0"/>
                <a:cs typeface="Times New Roman" panose="02020603050405020304" pitchFamily="18" charset="0"/>
              </a:rPr>
              <a:t>56635 гривень.</a:t>
            </a:r>
            <a:r>
              <a:rPr lang="uk-UA" sz="2700" dirty="0" smtClean="0">
                <a:solidFill>
                  <a:srgbClr val="002060"/>
                </a:solidFill>
                <a:latin typeface="Times New Roman" panose="02020603050405020304" pitchFamily="18" charset="0"/>
                <a:cs typeface="Times New Roman" panose="02020603050405020304" pitchFamily="18" charset="0"/>
              </a:rPr>
              <a:t/>
            </a:r>
            <a:br>
              <a:rPr lang="uk-UA" sz="2700" dirty="0" smtClean="0">
                <a:solidFill>
                  <a:srgbClr val="002060"/>
                </a:solidFill>
                <a:latin typeface="Times New Roman" panose="02020603050405020304" pitchFamily="18" charset="0"/>
                <a:cs typeface="Times New Roman" panose="02020603050405020304" pitchFamily="18" charset="0"/>
              </a:rPr>
            </a:br>
            <a:r>
              <a:rPr lang="uk-UA" sz="2700" dirty="0" smtClean="0">
                <a:solidFill>
                  <a:srgbClr val="002060"/>
                </a:solidFill>
                <a:latin typeface="Times New Roman" panose="02020603050405020304" pitchFamily="18" charset="0"/>
                <a:cs typeface="Times New Roman" panose="02020603050405020304" pitchFamily="18" charset="0"/>
              </a:rPr>
              <a:t>  </a:t>
            </a:r>
            <a:br>
              <a:rPr lang="uk-UA" sz="2700" dirty="0" smtClean="0">
                <a:solidFill>
                  <a:srgbClr val="002060"/>
                </a:solidFill>
                <a:latin typeface="Times New Roman" panose="02020603050405020304" pitchFamily="18" charset="0"/>
                <a:cs typeface="Times New Roman" panose="02020603050405020304" pitchFamily="18" charset="0"/>
              </a:rPr>
            </a:br>
            <a:r>
              <a:rPr lang="uk-UA" sz="3600" dirty="0"/>
              <a:t/>
            </a:r>
            <a:br>
              <a:rPr lang="uk-UA" sz="3600" dirty="0"/>
            </a:br>
            <a:r>
              <a:rPr lang="uk-UA" sz="3600" dirty="0" smtClean="0"/>
              <a:t/>
            </a:r>
            <a:br>
              <a:rPr lang="uk-UA" sz="3600" dirty="0" smtClean="0"/>
            </a:br>
            <a:endParaRPr lang="uk-UA" sz="3600" dirty="0"/>
          </a:p>
        </p:txBody>
      </p:sp>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4473" y="1898072"/>
            <a:ext cx="2318327" cy="1454728"/>
          </a:xfrm>
          <a:prstGeom prst="rect">
            <a:avLst/>
          </a:prstGeom>
          <a:ln>
            <a:noFill/>
          </a:ln>
          <a:effectLst>
            <a:softEdge rad="112500"/>
          </a:effectLst>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6000" y="1171878"/>
            <a:ext cx="3352800" cy="21809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Рисунок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9272" y="3503348"/>
            <a:ext cx="3426691" cy="20246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6603" y="3503347"/>
            <a:ext cx="1959870" cy="1197961"/>
          </a:xfrm>
          <a:prstGeom prst="rect">
            <a:avLst/>
          </a:prstGeom>
          <a:ln>
            <a:noFill/>
          </a:ln>
          <a:effectLst>
            <a:softEdge rad="112500"/>
          </a:effectLst>
        </p:spPr>
      </p:pic>
    </p:spTree>
    <p:extLst>
      <p:ext uri="{BB962C8B-B14F-4D97-AF65-F5344CB8AC3E}">
        <p14:creationId xmlns:p14="http://schemas.microsoft.com/office/powerpoint/2010/main" val="4240860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16865" t="3899" r="18759" b="8990"/>
          <a:stretch/>
        </p:blipFill>
        <p:spPr>
          <a:xfrm>
            <a:off x="3227491" y="0"/>
            <a:ext cx="6040582" cy="6858000"/>
          </a:xfrm>
          <a:prstGeom prst="rect">
            <a:avLst/>
          </a:prstGeom>
        </p:spPr>
      </p:pic>
      <p:sp>
        <p:nvSpPr>
          <p:cNvPr id="3" name="Объект 2"/>
          <p:cNvSpPr>
            <a:spLocks noGrp="1"/>
          </p:cNvSpPr>
          <p:nvPr>
            <p:ph idx="1"/>
          </p:nvPr>
        </p:nvSpPr>
        <p:spPr>
          <a:xfrm>
            <a:off x="4128655" y="3689926"/>
            <a:ext cx="4475354" cy="1925783"/>
          </a:xfrm>
        </p:spPr>
        <p:txBody>
          <a:bodyPr>
            <a:noAutofit/>
          </a:bodyPr>
          <a:lstStyle/>
          <a:p>
            <a:pPr marL="0" indent="0">
              <a:lnSpc>
                <a:spcPct val="100000"/>
              </a:lnSpc>
              <a:spcBef>
                <a:spcPts val="0"/>
              </a:spcBef>
              <a:buNone/>
            </a:pPr>
            <a:r>
              <a:rPr lang="uk-UA" sz="2000" b="1" dirty="0" smtClean="0">
                <a:latin typeface="Times New Roman" panose="02020603050405020304" pitchFamily="18" charset="0"/>
                <a:cs typeface="Times New Roman" panose="02020603050405020304" pitchFamily="18" charset="0"/>
              </a:rPr>
              <a:t>                </a:t>
            </a:r>
          </a:p>
          <a:p>
            <a:pPr marL="0" indent="0">
              <a:lnSpc>
                <a:spcPct val="100000"/>
              </a:lnSpc>
              <a:spcBef>
                <a:spcPts val="0"/>
              </a:spcBef>
              <a:buNone/>
            </a:pPr>
            <a:r>
              <a:rPr lang="uk-UA" sz="2000" b="1" dirty="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У 2021 в травні </a:t>
            </a:r>
          </a:p>
          <a:p>
            <a:pPr marL="0" indent="0">
              <a:lnSpc>
                <a:spcPct val="100000"/>
              </a:lnSpc>
              <a:spcBef>
                <a:spcPts val="0"/>
              </a:spcBef>
              <a:buNone/>
            </a:pP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Ценявська</a:t>
            </a:r>
            <a:r>
              <a:rPr lang="uk-UA" sz="2400" dirty="0" smtClean="0">
                <a:latin typeface="Times New Roman" panose="02020603050405020304" pitchFamily="18" charset="0"/>
                <a:cs typeface="Times New Roman" panose="02020603050405020304" pitchFamily="18" charset="0"/>
              </a:rPr>
              <a:t> гімназія виграла </a:t>
            </a:r>
            <a:r>
              <a:rPr lang="uk-UA" sz="2400" dirty="0" err="1" smtClean="0">
                <a:latin typeface="Times New Roman" panose="02020603050405020304" pitchFamily="18" charset="0"/>
                <a:cs typeface="Times New Roman" panose="02020603050405020304" pitchFamily="18" charset="0"/>
              </a:rPr>
              <a:t>проєкт</a:t>
            </a:r>
            <a:r>
              <a:rPr lang="uk-UA" sz="2400" dirty="0" smtClean="0">
                <a:latin typeface="Times New Roman" panose="02020603050405020304" pitchFamily="18" charset="0"/>
                <a:cs typeface="Times New Roman" panose="02020603050405020304" pitchFamily="18" charset="0"/>
              </a:rPr>
              <a:t>, бюджет участі – «Зелений клас». Вартість </a:t>
            </a:r>
            <a:r>
              <a:rPr lang="uk-UA" sz="2400" dirty="0" err="1" smtClean="0">
                <a:latin typeface="Times New Roman" panose="02020603050405020304" pitchFamily="18" charset="0"/>
                <a:cs typeface="Times New Roman" panose="02020603050405020304" pitchFamily="18" charset="0"/>
              </a:rPr>
              <a:t>проєкту</a:t>
            </a:r>
            <a:r>
              <a:rPr lang="uk-UA" sz="2400" dirty="0" smtClean="0">
                <a:latin typeface="Times New Roman" panose="02020603050405020304" pitchFamily="18" charset="0"/>
                <a:cs typeface="Times New Roman" panose="02020603050405020304" pitchFamily="18" charset="0"/>
              </a:rPr>
              <a:t> становила 30 тис. грн. До листопада 2021 року </a:t>
            </a:r>
            <a:r>
              <a:rPr lang="uk-UA" sz="2400" dirty="0" err="1" smtClean="0">
                <a:latin typeface="Times New Roman" panose="02020603050405020304" pitchFamily="18" charset="0"/>
                <a:cs typeface="Times New Roman" panose="02020603050405020304" pitchFamily="18" charset="0"/>
              </a:rPr>
              <a:t>проєкт</a:t>
            </a:r>
            <a:r>
              <a:rPr lang="uk-UA" sz="2400" dirty="0" smtClean="0">
                <a:latin typeface="Times New Roman" panose="02020603050405020304" pitchFamily="18" charset="0"/>
                <a:cs typeface="Times New Roman" panose="02020603050405020304" pitchFamily="18" charset="0"/>
              </a:rPr>
              <a:t> реалізовано власними силами.</a:t>
            </a:r>
            <a:endParaRPr lang="uk-UA" sz="2400" dirty="0">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8073" y="117257"/>
            <a:ext cx="3851564" cy="30416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943927"/>
            <a:ext cx="3417454" cy="2697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33164" y="3766128"/>
            <a:ext cx="3066474" cy="28748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Рисунок 17"/>
          <p:cNvPicPr>
            <a:picLocks noChangeAspect="1"/>
          </p:cNvPicPr>
          <p:nvPr/>
        </p:nvPicPr>
        <p:blipFill>
          <a:blip r:embed="rId6"/>
          <a:stretch>
            <a:fillRect/>
          </a:stretch>
        </p:blipFill>
        <p:spPr>
          <a:xfrm>
            <a:off x="-3693" y="140393"/>
            <a:ext cx="3993802" cy="29953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3274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4841</TotalTime>
  <Words>927</Words>
  <Application>Microsoft Office PowerPoint</Application>
  <PresentationFormat>Широкоэкранный</PresentationFormat>
  <Paragraphs>145</Paragraphs>
  <Slides>55</Slides>
  <Notes>0</Notes>
  <HiddenSlides>0</HiddenSlides>
  <MMClips>1</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55</vt:i4>
      </vt:variant>
    </vt:vector>
  </HeadingPairs>
  <TitlesOfParts>
    <vt:vector size="63" baseType="lpstr">
      <vt:lpstr>Arial</vt:lpstr>
      <vt:lpstr>Calibri</vt:lpstr>
      <vt:lpstr>Calibri Light</vt:lpstr>
      <vt:lpstr>Monotype Corsiva</vt:lpstr>
      <vt:lpstr>Segoe Print</vt:lpstr>
      <vt:lpstr>Segoe Script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Звіт керівника охоплює основні напрями його діяльності. Особлива увага звертається на створення в навчальному закладі належних умов для забезпечення рівного доступу для здобуття якісної освіти.   </vt:lpstr>
      <vt:lpstr>Цьогоріч звіт проведено на загальногімназійному батьківському всеобучі, який відбувся 18 травня.  На звіті були присутні й представники ювенальної превенції, котрі зі свого боку законними підставами донесли батькам їхню відповідальність за виховання їхніх дітей.  Проведення таких зустрічей вкрай необхідне, адже попереджує виникнення неприємних ситуацій, оскільки батьки дітей не завжди достатньо володіють інформацією.</vt:lpstr>
      <vt:lpstr>Перед початком 2021-2022н.р. зроблено ремонт у 1 класі НУШ. За кошти освітньої субвенції придбано ноутбук, принтер, телевізор Samsung, на підлогу лінолеум, закуплено нові парти на кожного учня за вимогами НУШ, вчительський стіл та класну дошку. Загальна сума облаштування класу становила 56635 гривень.      </vt:lpstr>
      <vt:lpstr>Презентация PowerPoint</vt:lpstr>
      <vt:lpstr>Презентация PowerPoint</vt:lpstr>
      <vt:lpstr>Презентация PowerPoint</vt:lpstr>
      <vt:lpstr>           24 лютого 2022 року –  страшна звістка сколихнула нашу країну.  З цього часу й до завершення навчального року Ценявська гімназія перейшла на дистанційне навчання.         Педагоги тримали освітній «фронт», а ось технічний персонал у цей час тримав «фронт» допомоги військовим. </vt:lpstr>
      <vt:lpstr>Презентация PowerPoint</vt:lpstr>
      <vt:lpstr>Презентация PowerPoint</vt:lpstr>
      <vt:lpstr>Для того, щоб розпочати очне навчання в умовах воєнного часу з 1 вересня 2022 року, потрібно було облаштувати укриття, у якому мали б перебувати учні під час повітряної тривоги. Власними силами та за батьківською допомогою укриття на початок навчального року облаштовано. 2022-2023 навчальний рік   розпочато очним навчанням.  </vt:lpstr>
      <vt:lpstr>Презентация PowerPoint</vt:lpstr>
      <vt:lpstr>Презентация PowerPoint</vt:lpstr>
      <vt:lpstr>Використання укриття:</vt:lpstr>
      <vt:lpstr>За сприяння директора Західної Мультисервісної Мережі, в укриття проведено інтернет та надано роутер для підсилення мережі.</vt:lpstr>
      <vt:lpstr>У зв'язку із вимкненням електроенергії, для того, щоб не зупинявся навчальний процес у гімназії, за сприяння голови громади Петра Петровича, придбано генератор, вартістю  48 тисяч гривень.</vt:lpstr>
      <vt:lpstr>        За кошти гімназії на     опалювальний період  2022-2023 н.р. на 107 тисяч гривень проведено закупівлю дров'яної сировини – 50 м2.   Окрім того, 115м2 дров на 257945 гривень придбано за надані кошти П'ядицької сільської     ради. </vt:lpstr>
      <vt:lpstr>1 вересня 2022-2023 навчального року розпочалося в оновленому  5 класі НУШ за сприяння батьків учнів. </vt:lpstr>
      <vt:lpstr>Було…</vt:lpstr>
      <vt:lpstr>Стало…</vt:lpstr>
      <vt:lpstr>Освітній процес закладу забезпечують:</vt:lpstr>
      <vt:lpstr>Презентация PowerPoint</vt:lpstr>
      <vt:lpstr>З Україною у серці!</vt:lpstr>
      <vt:lpstr>До Дня захисників та захисниць України  14 жовтня 2022 року в закладі пройшов благодійний ярмарок на підтримку ЗСУ. Зібрані кошти – 15100 грн. - передано для придбання термобілизни воїнам-односельцям.</vt:lpstr>
      <vt:lpstr>Презентация PowerPoint</vt:lpstr>
      <vt:lpstr>Презентация PowerPoint</vt:lpstr>
      <vt:lpstr>Презентация PowerPoint</vt:lpstr>
      <vt:lpstr>Презентация PowerPoint</vt:lpstr>
      <vt:lpstr>Презентация PowerPoint</vt:lpstr>
      <vt:lpstr>Методична робота:</vt:lpstr>
      <vt:lpstr>Обмін досвідом:</vt:lpstr>
      <vt:lpstr>Презентация PowerPoint</vt:lpstr>
      <vt:lpstr>Методичні заходи: </vt:lpstr>
      <vt:lpstr>Успіхи та здобутки:</vt:lpstr>
      <vt:lpstr>Презентация PowerPoint</vt:lpstr>
      <vt:lpstr>Спортивні досягнення:</vt:lpstr>
      <vt:lpstr>Оновлення  спортивного майданчика:</vt:lpstr>
      <vt:lpstr>Презентация PowerPoint</vt:lpstr>
      <vt:lpstr>Тривають ремонтні роботи в 6 класі НУШ.  Придбано підвісну стелю, класну дошку, панелі.</vt:lpstr>
      <vt:lpstr>Духовне виховання:</vt:lpstr>
      <vt:lpstr>Презентация PowerPoint</vt:lpstr>
      <vt:lpstr>Презентация PowerPoint</vt:lpstr>
      <vt:lpstr>Організація харчування:</vt:lpstr>
      <vt:lpstr>Харчоблок потребує оновлення: </vt:lpstr>
      <vt:lpstr>На сьогодні придбано на 30 тисяч гривень - холодильник - посуд особовий – 30 наборів.</vt:lpstr>
      <vt:lpstr>Рекреації для педагогів: </vt:lpstr>
      <vt:lpstr>Презентация PowerPoint</vt:lpstr>
      <vt:lpstr>Презентация PowerPoint</vt:lpstr>
      <vt:lpstr>Свята, які стали найбільш помітними:</vt:lpstr>
      <vt:lpstr>Презентация PowerPoint</vt:lpstr>
      <vt:lpstr>Дякую  за співпрацю  та розуміння! 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Marianna</dc:creator>
  <cp:lastModifiedBy>Marianna</cp:lastModifiedBy>
  <cp:revision>177</cp:revision>
  <dcterms:created xsi:type="dcterms:W3CDTF">2023-06-25T18:56:06Z</dcterms:created>
  <dcterms:modified xsi:type="dcterms:W3CDTF">2023-07-06T23:38:10Z</dcterms:modified>
</cp:coreProperties>
</file>